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3" r:id="rId2"/>
    <p:sldId id="280" r:id="rId3"/>
    <p:sldId id="277" r:id="rId4"/>
    <p:sldId id="264" r:id="rId5"/>
    <p:sldId id="256" r:id="rId6"/>
    <p:sldId id="261" r:id="rId7"/>
    <p:sldId id="275" r:id="rId8"/>
    <p:sldId id="276" r:id="rId9"/>
    <p:sldId id="260" r:id="rId10"/>
    <p:sldId id="265" r:id="rId11"/>
    <p:sldId id="259" r:id="rId12"/>
    <p:sldId id="262" r:id="rId13"/>
    <p:sldId id="266" r:id="rId14"/>
    <p:sldId id="258" r:id="rId15"/>
    <p:sldId id="271" r:id="rId16"/>
    <p:sldId id="274" r:id="rId17"/>
    <p:sldId id="272" r:id="rId18"/>
    <p:sldId id="268" r:id="rId19"/>
    <p:sldId id="269" r:id="rId20"/>
    <p:sldId id="273"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6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bn-IN" smtClean="0"/>
              <a:t>চাঁদ তারা ব্যাজ </a:t>
            </a: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6F852D-5834-4F9E-BF56-A446479180FF}" type="datetimeFigureOut">
              <a:rPr lang="en-US" smtClean="0"/>
              <a:pPr/>
              <a:t>10/2/2017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bn-IN" smtClean="0"/>
              <a:t>স্কাউটার মোহাম্মদ আবদুল মালিক </a:t>
            </a: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B730FC-B6E5-4DE7-B44D-B036C4B350AF}" type="slidenum">
              <a:rPr lang="en-GB" smtClean="0"/>
              <a:pPr/>
              <a:t>‹#›</a:t>
            </a:fld>
            <a:endParaRPr lang="en-GB"/>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bn-IN" smtClean="0"/>
              <a:t>চাঁদ তারা ব্যাজ </a:t>
            </a: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97FE9-3880-48B9-A1CE-ED4ECAC4732F}" type="datetimeFigureOut">
              <a:rPr lang="en-US" smtClean="0"/>
              <a:pPr/>
              <a:t>10/2/2017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bn-IN" smtClean="0"/>
              <a:t>স্কাউটার মোহাম্মদ আবদুল মালিক </a:t>
            </a: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15543-36D3-4BA1-AA48-25ECC323311A}" type="slidenum">
              <a:rPr lang="en-GB" smtClean="0"/>
              <a:pPr/>
              <a:t>‹#›</a:t>
            </a:fld>
            <a:endParaRPr lang="en-GB"/>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Footer Placeholder 4"/>
          <p:cNvSpPr>
            <a:spLocks noGrp="1"/>
          </p:cNvSpPr>
          <p:nvPr>
            <p:ph type="ftr" sz="quarter" idx="10"/>
          </p:nvPr>
        </p:nvSpPr>
        <p:spPr/>
        <p:txBody>
          <a:bodyPr/>
          <a:lstStyle/>
          <a:p>
            <a:r>
              <a:rPr lang="bn-IN" smtClean="0"/>
              <a:t>স্কাউটার মোহাম্মদ আবদুল মালিক </a:t>
            </a:r>
            <a:endParaRPr lang="en-GB"/>
          </a:p>
        </p:txBody>
      </p:sp>
      <p:sp>
        <p:nvSpPr>
          <p:cNvPr id="6" name="Header Placeholder 5"/>
          <p:cNvSpPr>
            <a:spLocks noGrp="1"/>
          </p:cNvSpPr>
          <p:nvPr>
            <p:ph type="hdr" sz="quarter" idx="11"/>
          </p:nvPr>
        </p:nvSpPr>
        <p:spPr/>
        <p:txBody>
          <a:bodyPr/>
          <a:lstStyle/>
          <a:p>
            <a:r>
              <a:rPr lang="bn-IN" smtClean="0"/>
              <a:t>চাঁদ তারা ব্যাজ </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DDEB7-BBE4-4F0D-BAEE-1BEF6E296AE2}" type="datetime1">
              <a:rPr lang="en-US" smtClean="0"/>
              <a:pPr/>
              <a:t>10/2/2017</a:t>
            </a:fld>
            <a:endParaRPr lang="en-US"/>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36531-F939-41D3-9982-B7F0A5C2D89E}" type="datetime1">
              <a:rPr lang="en-US" smtClean="0"/>
              <a:pPr/>
              <a:t>10/2/2017</a:t>
            </a:fld>
            <a:endParaRPr lang="en-US"/>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ABFEB-102F-4147-9283-EC060D8F5D28}" type="datetime1">
              <a:rPr lang="en-US" smtClean="0"/>
              <a:pPr/>
              <a:t>10/2/2017</a:t>
            </a:fld>
            <a:endParaRPr lang="en-US"/>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56716-5E83-455A-861D-343260FBB940}" type="datetime1">
              <a:rPr lang="en-US" smtClean="0"/>
              <a:pPr/>
              <a:t>10/2/2017</a:t>
            </a:fld>
            <a:endParaRPr lang="en-US"/>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BAC33-F4E5-4F26-A6F0-CD06C5CE1D85}" type="datetime1">
              <a:rPr lang="en-US" smtClean="0"/>
              <a:pPr/>
              <a:t>10/2/2017</a:t>
            </a:fld>
            <a:endParaRPr lang="en-US"/>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741127-2775-4705-B143-FFD54FD361EB}" type="datetime1">
              <a:rPr lang="en-US" smtClean="0"/>
              <a:pPr/>
              <a:t>10/2/2017</a:t>
            </a:fld>
            <a:endParaRPr lang="en-US"/>
          </a:p>
        </p:txBody>
      </p:sp>
      <p:sp>
        <p:nvSpPr>
          <p:cNvPr id="6" name="Footer Placeholder 5"/>
          <p:cNvSpPr>
            <a:spLocks noGrp="1"/>
          </p:cNvSpPr>
          <p:nvPr>
            <p:ph type="ftr" sz="quarter" idx="11"/>
          </p:nvPr>
        </p:nvSpPr>
        <p:spPr/>
        <p:txBody>
          <a:bodyPr/>
          <a:lstStyle/>
          <a:p>
            <a:r>
              <a:rPr lang="en-US" smtClean="0"/>
              <a:t>Md Abdul Malik_hm@Siramishi GPS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09E8E-69D0-4576-BE69-969C67227A9C}" type="datetime1">
              <a:rPr lang="en-US" smtClean="0"/>
              <a:pPr/>
              <a:t>10/2/2017</a:t>
            </a:fld>
            <a:endParaRPr lang="en-US"/>
          </a:p>
        </p:txBody>
      </p:sp>
      <p:sp>
        <p:nvSpPr>
          <p:cNvPr id="8" name="Footer Placeholder 7"/>
          <p:cNvSpPr>
            <a:spLocks noGrp="1"/>
          </p:cNvSpPr>
          <p:nvPr>
            <p:ph type="ftr" sz="quarter" idx="11"/>
          </p:nvPr>
        </p:nvSpPr>
        <p:spPr/>
        <p:txBody>
          <a:bodyPr/>
          <a:lstStyle/>
          <a:p>
            <a:r>
              <a:rPr lang="en-US" smtClean="0"/>
              <a:t>Md Abdul Malik_hm@Siramishi GPS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1F895-C536-4258-803F-E3D0815738AC}" type="datetime1">
              <a:rPr lang="en-US" smtClean="0"/>
              <a:pPr/>
              <a:t>10/2/2017</a:t>
            </a:fld>
            <a:endParaRPr lang="en-US"/>
          </a:p>
        </p:txBody>
      </p:sp>
      <p:sp>
        <p:nvSpPr>
          <p:cNvPr id="4" name="Footer Placeholder 3"/>
          <p:cNvSpPr>
            <a:spLocks noGrp="1"/>
          </p:cNvSpPr>
          <p:nvPr>
            <p:ph type="ftr" sz="quarter" idx="11"/>
          </p:nvPr>
        </p:nvSpPr>
        <p:spPr/>
        <p:txBody>
          <a:bodyPr/>
          <a:lstStyle/>
          <a:p>
            <a:r>
              <a:rPr lang="en-US" smtClean="0"/>
              <a:t>Md Abdul Malik_hm@Siramishi GPS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F4932-F791-4F21-B72F-7B014CB446D4}" type="datetime1">
              <a:rPr lang="en-US" smtClean="0"/>
              <a:pPr/>
              <a:t>10/2/2017</a:t>
            </a:fld>
            <a:endParaRPr lang="en-US"/>
          </a:p>
        </p:txBody>
      </p:sp>
      <p:sp>
        <p:nvSpPr>
          <p:cNvPr id="3" name="Footer Placeholder 2"/>
          <p:cNvSpPr>
            <a:spLocks noGrp="1"/>
          </p:cNvSpPr>
          <p:nvPr>
            <p:ph type="ftr" sz="quarter" idx="11"/>
          </p:nvPr>
        </p:nvSpPr>
        <p:spPr/>
        <p:txBody>
          <a:bodyPr/>
          <a:lstStyle/>
          <a:p>
            <a:r>
              <a:rPr lang="en-US" smtClean="0"/>
              <a:t>Md Abdul Malik_hm@Siramishi GPS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5E85C-E236-4520-BD4C-967D3A29F395}" type="datetime1">
              <a:rPr lang="en-US" smtClean="0"/>
              <a:pPr/>
              <a:t>10/2/2017</a:t>
            </a:fld>
            <a:endParaRPr lang="en-US"/>
          </a:p>
        </p:txBody>
      </p:sp>
      <p:sp>
        <p:nvSpPr>
          <p:cNvPr id="6" name="Footer Placeholder 5"/>
          <p:cNvSpPr>
            <a:spLocks noGrp="1"/>
          </p:cNvSpPr>
          <p:nvPr>
            <p:ph type="ftr" sz="quarter" idx="11"/>
          </p:nvPr>
        </p:nvSpPr>
        <p:spPr/>
        <p:txBody>
          <a:bodyPr/>
          <a:lstStyle/>
          <a:p>
            <a:r>
              <a:rPr lang="en-US" smtClean="0"/>
              <a:t>Md Abdul Malik_hm@Siramishi GPS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FA2B6-DE25-4E10-BEFB-BDA3F958BE16}" type="datetime1">
              <a:rPr lang="en-US" smtClean="0"/>
              <a:pPr/>
              <a:t>10/2/2017</a:t>
            </a:fld>
            <a:endParaRPr lang="en-US"/>
          </a:p>
        </p:txBody>
      </p:sp>
      <p:sp>
        <p:nvSpPr>
          <p:cNvPr id="6" name="Footer Placeholder 5"/>
          <p:cNvSpPr>
            <a:spLocks noGrp="1"/>
          </p:cNvSpPr>
          <p:nvPr>
            <p:ph type="ftr" sz="quarter" idx="11"/>
          </p:nvPr>
        </p:nvSpPr>
        <p:spPr/>
        <p:txBody>
          <a:bodyPr/>
          <a:lstStyle/>
          <a:p>
            <a:r>
              <a:rPr lang="en-US" smtClean="0"/>
              <a:t>Md Abdul Malik_hm@Siramishi GPS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180FE-FA87-431A-99E1-6034143AFBCF}" type="datetime1">
              <a:rPr lang="en-US" smtClean="0"/>
              <a:pPr/>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 Abdul Malik_hm@Siramishi GPS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bn.wikipedia.org/wiki/%E0%A6%AA%E0%A6%BE%E0%A6%95%E0%A6%BF%E0%A6%B8%E0%A7%8D%E0%A6%A4%E0%A6%BE%E0%A6%A8" TargetMode="External"/><Relationship Id="rId3" Type="http://schemas.openxmlformats.org/officeDocument/2006/relationships/image" Target="../media/image17.jpeg"/><Relationship Id="rId7" Type="http://schemas.openxmlformats.org/officeDocument/2006/relationships/hyperlink" Target="https://bn.wikipedia.org/wiki/%E0%A6%AC%E0%A6%BE%E0%A6%82%E0%A6%B2%E0%A6%BE_%E0%A6%AD%E0%A6%BE%E0%A6%B7%E0%A6%B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bn.wikipedia.org/wiki/%E0%A6%AC%E0%A6%BE%E0%A6%99%E0%A6%BE%E0%A6%B2%E0%A6%BF" TargetMode="External"/><Relationship Id="rId5" Type="http://schemas.openxmlformats.org/officeDocument/2006/relationships/hyperlink" Target="https://bn.wikipedia.org/wiki/%E0%A6%A6%E0%A6%BF%E0%A6%AC%E0%A6%B8" TargetMode="External"/><Relationship Id="rId10" Type="http://schemas.openxmlformats.org/officeDocument/2006/relationships/hyperlink" Target="https://bn.wikipedia.org/wiki/%E0%A6%9C%E0%A6%BE%E0%A6%A4%E0%A6%BF%E0%A6%B8%E0%A6%82%E0%A6%98" TargetMode="External"/><Relationship Id="rId4" Type="http://schemas.openxmlformats.org/officeDocument/2006/relationships/image" Target="../media/image18.jpeg"/><Relationship Id="rId9" Type="http://schemas.openxmlformats.org/officeDocument/2006/relationships/hyperlink" Target="https://bn.wikipedia.org/wiki/%E0%A6%B0%E0%A6%BE%E0%A6%B7%E0%A7%8D%E0%A6%9F%E0%A7%8D%E0%A6%B0%E0%A6%AD%E0%A6%BE%E0%A6%B7%E0%A6%B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hyperlink" Target="https://bn.wikipedia.org/wiki/%E0%A6%AC%E0%A7%88%E0%A6%B6%E0%A6%BE%E0%A6%96" TargetMode="External"/><Relationship Id="rId13" Type="http://schemas.openxmlformats.org/officeDocument/2006/relationships/hyperlink" Target="https://bn.wikipedia.org/wiki/%E0%A6%86%E0%A6%B6%E0%A7%8D%E0%A6%AC%E0%A6%BF%E0%A6%A8" TargetMode="External"/><Relationship Id="rId18" Type="http://schemas.openxmlformats.org/officeDocument/2006/relationships/hyperlink" Target="https://bn.wikipedia.org/wiki/%E0%A6%AB%E0%A6%BE%E0%A6%B2%E0%A7%8D%E0%A6%97%E0%A7%81%E0%A6%A8" TargetMode="External"/><Relationship Id="rId3" Type="http://schemas.openxmlformats.org/officeDocument/2006/relationships/image" Target="../media/image21.jpeg"/><Relationship Id="rId21" Type="http://schemas.openxmlformats.org/officeDocument/2006/relationships/hyperlink" Target="https://bn.wikipedia.org/wiki/%E0%A6%AE%E0%A7%87%E0%A6%B7_%E0%A6%B0%E0%A6%BE%E0%A6%B6%E0%A6%BF" TargetMode="External"/><Relationship Id="rId7" Type="http://schemas.openxmlformats.org/officeDocument/2006/relationships/hyperlink" Target="https://bn.wikipedia.org/wiki/%E0%A6%97%E0%A7%8D%E0%A6%B0%E0%A7%87%E0%A6%97%E0%A6%B0%E0%A7%80%E0%A6%AF%E0%A6%BC_%E0%A6%AC%E0%A6%B0%E0%A7%8D%E0%A6%B7%E0%A6%AA%E0%A6%9E%E0%A7%8D%E0%A6%9C%E0%A7%80" TargetMode="External"/><Relationship Id="rId12" Type="http://schemas.openxmlformats.org/officeDocument/2006/relationships/hyperlink" Target="https://bn.wikipedia.org/wiki/%E0%A6%AD%E0%A6%BE%E0%A6%A6%E0%A7%8D%E0%A6%B0" TargetMode="External"/><Relationship Id="rId17" Type="http://schemas.openxmlformats.org/officeDocument/2006/relationships/hyperlink" Target="https://bn.wikipedia.org/wiki/%E0%A6%AE%E0%A6%BE%E0%A6%98" TargetMode="External"/><Relationship Id="rId2" Type="http://schemas.openxmlformats.org/officeDocument/2006/relationships/notesSlide" Target="../notesSlides/notesSlide13.xml"/><Relationship Id="rId16" Type="http://schemas.openxmlformats.org/officeDocument/2006/relationships/hyperlink" Target="https://bn.wikipedia.org/wiki/%E0%A6%AA%E0%A7%8C%E0%A6%B7" TargetMode="External"/><Relationship Id="rId20" Type="http://schemas.openxmlformats.org/officeDocument/2006/relationships/hyperlink" Target="https://bn.wikipedia.org/wiki/%E0%A6%B8%E0%A7%82%E0%A6%B0%E0%A7%8D%E0%A6%AF" TargetMode="External"/><Relationship Id="rId1" Type="http://schemas.openxmlformats.org/officeDocument/2006/relationships/slideLayout" Target="../slideLayouts/slideLayout1.xml"/><Relationship Id="rId6" Type="http://schemas.openxmlformats.org/officeDocument/2006/relationships/hyperlink" Target="https://bn.wikipedia.org/w/index.php?title=%E0%A6%B8%E0%A7%8C%E0%A6%B0%E0%A6%A6%E0%A6%BF%E0%A6%A8&amp;action=edit&amp;redlink=1" TargetMode="External"/><Relationship Id="rId11" Type="http://schemas.openxmlformats.org/officeDocument/2006/relationships/hyperlink" Target="https://bn.wikipedia.org/wiki/%E0%A6%B6%E0%A7%8D%E0%A6%B0%E0%A6%BE%E0%A6%AC%E0%A6%A3" TargetMode="External"/><Relationship Id="rId5" Type="http://schemas.openxmlformats.org/officeDocument/2006/relationships/hyperlink" Target="https://bn.wikipedia.org/w/index.php?title=%E0%A6%B8%E0%A7%8C%E0%A6%B0_%E0%A6%AA%E0%A6%9E%E0%A7%8D%E0%A6%9C%E0%A6%BF%E0%A6%95%E0%A6%BE&amp;action=edit&amp;redlink=1" TargetMode="External"/><Relationship Id="rId15" Type="http://schemas.openxmlformats.org/officeDocument/2006/relationships/hyperlink" Target="https://bn.wikipedia.org/wiki/%E0%A6%85%E0%A6%97%E0%A7%8D%E0%A6%B0%E0%A6%B9%E0%A6%BE%E0%A6%AF%E0%A6%BC%E0%A6%A3" TargetMode="External"/><Relationship Id="rId10" Type="http://schemas.openxmlformats.org/officeDocument/2006/relationships/hyperlink" Target="https://bn.wikipedia.org/wiki/%E0%A6%86%E0%A6%B7%E0%A6%BE%E0%A6%A2%E0%A6%BC" TargetMode="External"/><Relationship Id="rId19" Type="http://schemas.openxmlformats.org/officeDocument/2006/relationships/hyperlink" Target="https://bn.wikipedia.org/wiki/%E0%A6%9A%E0%A7%88%E0%A6%A4%E0%A7%8D%E0%A6%B0" TargetMode="External"/><Relationship Id="rId4" Type="http://schemas.openxmlformats.org/officeDocument/2006/relationships/hyperlink" Target="https://bn.wikipedia.org/wiki/%E0%A6%AC%E0%A6%99%E0%A7%8D%E0%A6%97%E0%A6%A6%E0%A7%87%E0%A6%B6" TargetMode="External"/><Relationship Id="rId9" Type="http://schemas.openxmlformats.org/officeDocument/2006/relationships/hyperlink" Target="https://bn.wikipedia.org/wiki/%E0%A6%9C%E0%A7%8D%E0%A6%AF%E0%A7%88%E0%A6%B7%E0%A7%8D%E0%A6%A0" TargetMode="External"/><Relationship Id="rId14" Type="http://schemas.openxmlformats.org/officeDocument/2006/relationships/hyperlink" Target="https://bn.wikipedia.org/wiki/%E0%A6%95%E0%A6%BE%E0%A6%B0%E0%A7%8D%E0%A6%A4%E0%A6%BF%E0%A6%95"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bn.wikipedia.org/wiki/%E0%A6%AD%E0%A6%BE%E0%A6%A6%E0%A7%8D%E0%A6%B0" TargetMode="External"/><Relationship Id="rId13" Type="http://schemas.openxmlformats.org/officeDocument/2006/relationships/hyperlink" Target="https://bn.wikipedia.org/wiki/%E0%A6%AE%E0%A6%BE%E0%A6%98" TargetMode="External"/><Relationship Id="rId3" Type="http://schemas.openxmlformats.org/officeDocument/2006/relationships/image" Target="../media/image13.jpeg"/><Relationship Id="rId7" Type="http://schemas.openxmlformats.org/officeDocument/2006/relationships/hyperlink" Target="https://bn.wikipedia.org/wiki/%E0%A6%B6%E0%A7%8D%E0%A6%B0%E0%A6%BE%E0%A6%AC%E0%A6%A3" TargetMode="External"/><Relationship Id="rId12" Type="http://schemas.openxmlformats.org/officeDocument/2006/relationships/hyperlink" Target="https://bn.wikipedia.org/wiki/%E0%A6%AA%E0%A7%8C%E0%A6%B7" TargetMode="External"/><Relationship Id="rId2" Type="http://schemas.openxmlformats.org/officeDocument/2006/relationships/notesSlide" Target="../notesSlides/notesSlide14.xml"/><Relationship Id="rId16" Type="http://schemas.openxmlformats.org/officeDocument/2006/relationships/hyperlink" Target="https://bn.wikipedia.org/w/index.php?title=%E0%A6%AC%E0%A6%BE%E0%A6%82%E0%A6%B2%E0%A6%BE_%E0%A6%AC%E0%A6%B0%E0%A7%8D%E0%A6%B7%E0%A6%AA%E0%A6%9E%E0%A7%8D%E0%A6%9C%E0%A6%BF%E0%A6%95%E0%A6%BE&amp;action=edit&amp;redlink=1" TargetMode="External"/><Relationship Id="rId1" Type="http://schemas.openxmlformats.org/officeDocument/2006/relationships/slideLayout" Target="../slideLayouts/slideLayout1.xml"/><Relationship Id="rId6" Type="http://schemas.openxmlformats.org/officeDocument/2006/relationships/hyperlink" Target="https://bn.wikipedia.org/wiki/%E0%A6%86%E0%A6%B7%E0%A6%BE%E0%A6%A2%E0%A6%BC" TargetMode="External"/><Relationship Id="rId11" Type="http://schemas.openxmlformats.org/officeDocument/2006/relationships/hyperlink" Target="https://bn.wikipedia.org/wiki/%E0%A6%85%E0%A6%97%E0%A7%8D%E0%A6%B0%E0%A6%B9%E0%A6%BE%E0%A6%AF%E0%A6%BC%E0%A6%A3" TargetMode="External"/><Relationship Id="rId5" Type="http://schemas.openxmlformats.org/officeDocument/2006/relationships/hyperlink" Target="https://bn.wikipedia.org/wiki/%E0%A6%9C%E0%A7%8D%E0%A6%AF%E0%A7%88%E0%A6%B7%E0%A7%8D%E0%A6%A0" TargetMode="External"/><Relationship Id="rId15" Type="http://schemas.openxmlformats.org/officeDocument/2006/relationships/hyperlink" Target="https://bn.wikipedia.org/wiki/%E0%A6%9A%E0%A7%88%E0%A6%A4%E0%A7%8D%E0%A6%B0" TargetMode="External"/><Relationship Id="rId10" Type="http://schemas.openxmlformats.org/officeDocument/2006/relationships/hyperlink" Target="https://bn.wikipedia.org/wiki/%E0%A6%95%E0%A6%BE%E0%A6%B0%E0%A7%8D%E0%A6%A4%E0%A6%BF%E0%A6%95" TargetMode="External"/><Relationship Id="rId4" Type="http://schemas.openxmlformats.org/officeDocument/2006/relationships/hyperlink" Target="https://bn.wikipedia.org/wiki/%E0%A6%AC%E0%A7%88%E0%A6%B6%E0%A6%BE%E0%A6%96" TargetMode="External"/><Relationship Id="rId9" Type="http://schemas.openxmlformats.org/officeDocument/2006/relationships/hyperlink" Target="https://bn.wikipedia.org/wiki/%E0%A6%86%E0%A6%B6%E0%A7%8D%E0%A6%AC%E0%A6%BF%E0%A6%A8" TargetMode="External"/><Relationship Id="rId14" Type="http://schemas.openxmlformats.org/officeDocument/2006/relationships/hyperlink" Target="https://bn.wikipedia.org/wiki/%E0%A6%AB%E0%A6%BE%E0%A6%B2%E0%A7%8D%E0%A6%97%E0%A7%81%E0%A6%A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2.bp.blogspot.com/-1HHrnIgtjZ0/WEan7MFzGvI/AAAAAAAAQ7A/KpdpEiQKIEoCEzegFio5P7RECFMuQ5gZQCLcB/s1600/BP+PT-2.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bn.wikipedia.org/wiki/%E0%A6%AC%E0%A6%99%E0%A7%8D%E0%A6%97%E0%A7%8B%E0%A6%AA%E0%A6%B8%E0%A6%BE%E0%A6%97%E0%A6%B0" TargetMode="External"/><Relationship Id="rId13" Type="http://schemas.openxmlformats.org/officeDocument/2006/relationships/hyperlink" Target="https://bn.wikipedia.org/wiki/%E0%A6%AC%E0%A6%BE%E0%A6%82%E0%A6%B2%E0%A6%BE_%E0%A6%AD%E0%A6%BE%E0%A6%B7%E0%A6%BE" TargetMode="External"/><Relationship Id="rId1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hyperlink" Target="https://bn.wikipedia.org/wiki/%E0%A6%AE%E0%A6%BE%E0%A6%AF%E0%A6%BC%E0%A6%BE%E0%A6%A8%E0%A6%AE%E0%A6%BE%E0%A6%B0" TargetMode="External"/><Relationship Id="rId12" Type="http://schemas.openxmlformats.org/officeDocument/2006/relationships/hyperlink" Target="https://bn.wikipedia.org/wiki/%E0%A6%AC%E0%A6%BE%E0%A6%99%E0%A6%BE%E0%A6%B2%E0%A6%BF_%E0%A6%9C%E0%A6%BE%E0%A6%A4%E0%A6%BF" TargetMode="External"/><Relationship Id="rId17" Type="http://schemas.openxmlformats.org/officeDocument/2006/relationships/hyperlink" Target="https://bn.wikipedia.org/wiki/%E0%A6%9A%E0%A6%BF%E0%A6%A4%E0%A7%8D%E0%A6%B0:En-Bangladesh.ogg" TargetMode="External"/><Relationship Id="rId2" Type="http://schemas.openxmlformats.org/officeDocument/2006/relationships/notesSlide" Target="../notesSlides/notesSlide4.xml"/><Relationship Id="rId16" Type="http://schemas.openxmlformats.org/officeDocument/2006/relationships/hyperlink" Target="https://bn.wikipedia.org/wiki/%E0%A6%9C%E0%A6%BE%E0%A6%A4%E0%A6%BF%E0%A6%B0%E0%A6%BE%E0%A6%B7%E0%A7%8D%E0%A6%9F%E0%A7%8D%E0%A6%B0" TargetMode="External"/><Relationship Id="rId1" Type="http://schemas.openxmlformats.org/officeDocument/2006/relationships/slideLayout" Target="../slideLayouts/slideLayout1.xml"/><Relationship Id="rId6" Type="http://schemas.openxmlformats.org/officeDocument/2006/relationships/hyperlink" Target="https://bn.wikipedia.org/wiki/%E0%A6%AD%E0%A6%BE%E0%A6%B0%E0%A6%A4" TargetMode="External"/><Relationship Id="rId11" Type="http://schemas.openxmlformats.org/officeDocument/2006/relationships/hyperlink" Target="https://bn.wikipedia.org/wiki/%E0%A6%A4%E0%A7%8D%E0%A6%B0%E0%A6%BF%E0%A6%AA%E0%A7%81%E0%A6%B0%E0%A6%BE" TargetMode="External"/><Relationship Id="rId5" Type="http://schemas.openxmlformats.org/officeDocument/2006/relationships/hyperlink" Target="https://bn.wikipedia.org/wiki/%E0%A6%B0%E0%A6%BE%E0%A6%B7%E0%A7%8D%E0%A6%9F%E0%A7%8D%E0%A6%B0" TargetMode="External"/><Relationship Id="rId15" Type="http://schemas.openxmlformats.org/officeDocument/2006/relationships/hyperlink" Target="https://bn.wikipedia.org/wiki/%E0%A6%AA%E0%A7%82%E0%A6%B0%E0%A7%8D%E0%A6%AC_%E0%A6%AC%E0%A6%BE%E0%A6%82%E0%A6%B2%E0%A6%BE" TargetMode="External"/><Relationship Id="rId10" Type="http://schemas.openxmlformats.org/officeDocument/2006/relationships/hyperlink" Target="https://bn.wikipedia.org/wiki/%E0%A6%AA%E0%A6%B6%E0%A7%8D%E0%A6%9A%E0%A6%BF%E0%A6%AE%E0%A6%AC%E0%A6%99%E0%A7%8D%E0%A6%97" TargetMode="External"/><Relationship Id="rId4" Type="http://schemas.openxmlformats.org/officeDocument/2006/relationships/hyperlink" Target="https://bn.wikipedia.org/wiki/%E0%A6%A6%E0%A6%95%E0%A7%8D%E0%A6%B7%E0%A6%BF%E0%A6%A3_%E0%A6%8F%E0%A6%B6%E0%A6%BF%E0%A6%AF%E0%A6%BC%E0%A6%BE" TargetMode="External"/><Relationship Id="rId9" Type="http://schemas.openxmlformats.org/officeDocument/2006/relationships/hyperlink" Target="https://bn.wikipedia.org/wiki/%E0%A6%97%E0%A6%BE%E0%A6%99%E0%A7%8D%E0%A6%97%E0%A7%87%E0%A6%AF%E0%A6%BC_%E0%A6%AC-%E0%A6%A6%E0%A7%8D%E0%A6%AC%E0%A7%80%E0%A6%AA" TargetMode="External"/><Relationship Id="rId14" Type="http://schemas.openxmlformats.org/officeDocument/2006/relationships/hyperlink" Target="https://bn.wikipedia.org/wiki/%E0%A6%AC%E0%A6%99%E0%A7%8D%E0%A6%9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1"/>
          </p:nvPr>
        </p:nvSpPr>
        <p:spPr/>
        <p:txBody>
          <a:bodyPr/>
          <a:lstStyle/>
          <a:p>
            <a:r>
              <a:rPr lang="en-US" dirty="0" err="1" smtClean="0">
                <a:solidFill>
                  <a:srgbClr val="002060"/>
                </a:solidFill>
              </a:rPr>
              <a:t>Md</a:t>
            </a:r>
            <a:r>
              <a:rPr lang="en-US" dirty="0" smtClean="0">
                <a:solidFill>
                  <a:srgbClr val="002060"/>
                </a:solidFill>
              </a:rPr>
              <a:t> Abdul </a:t>
            </a:r>
            <a:r>
              <a:rPr lang="en-US" dirty="0" err="1" smtClean="0">
                <a:solidFill>
                  <a:srgbClr val="002060"/>
                </a:solidFill>
              </a:rPr>
              <a:t>Malik_hm@Siramishi</a:t>
            </a:r>
            <a:r>
              <a:rPr lang="en-US" dirty="0" smtClean="0">
                <a:solidFill>
                  <a:srgbClr val="002060"/>
                </a:solidFill>
              </a:rPr>
              <a:t> GPS</a:t>
            </a:r>
            <a:endParaRPr lang="en-US" dirty="0">
              <a:solidFill>
                <a:srgbClr val="002060"/>
              </a:solidFill>
            </a:endParaRPr>
          </a:p>
        </p:txBody>
      </p:sp>
      <p:sp>
        <p:nvSpPr>
          <p:cNvPr id="5" name="TextBox 4"/>
          <p:cNvSpPr txBox="1"/>
          <p:nvPr/>
        </p:nvSpPr>
        <p:spPr>
          <a:xfrm>
            <a:off x="990600" y="990600"/>
            <a:ext cx="7010400" cy="426720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80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innerShdw blurRad="114300">
                    <a:prstClr val="black"/>
                  </a:innerShdw>
                </a:effectLst>
                <a:latin typeface="NikoshBAN" pitchFamily="2" charset="0"/>
                <a:cs typeface="NikoshBAN" pitchFamily="2" charset="0"/>
              </a:rPr>
              <a:t>আজকের ক্লাসে সবাইকে </a:t>
            </a:r>
          </a:p>
          <a:p>
            <a:pPr algn="ctr"/>
            <a:r>
              <a:rPr lang="bn-IN" sz="96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innerShdw blurRad="114300">
                    <a:prstClr val="black"/>
                  </a:innerShdw>
                </a:effectLst>
                <a:latin typeface="NikoshBAN" pitchFamily="2" charset="0"/>
                <a:cs typeface="NikoshBAN" pitchFamily="2" charset="0"/>
              </a:rPr>
              <a:t>স্বাগত </a:t>
            </a:r>
            <a:endParaRPr lang="bn-IN" sz="96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innerShdw blurRad="114300">
                  <a:prstClr val="black"/>
                </a:innerShdw>
              </a:effectLst>
              <a:latin typeface="NikoshBAN" pitchFamily="2" charset="0"/>
              <a:cs typeface="NikoshBAN" pitchFamily="2" charset="0"/>
            </a:endParaRPr>
          </a:p>
          <a:p>
            <a:pPr algn="ctr"/>
            <a:endParaRPr lang="en-GB" sz="115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innerShdw blurRad="114300">
                  <a:prstClr val="black"/>
                </a:innerShdw>
              </a:effectLst>
              <a:latin typeface="NikoshBAN" pitchFamily="2" charset="0"/>
              <a:cs typeface="NikoshBAN" pitchFamily="2" charset="0"/>
            </a:endParaRPr>
          </a:p>
        </p:txBody>
      </p:sp>
      <p:pic>
        <p:nvPicPr>
          <p:cNvPr id="8" name="Picture 7" descr="mnko.gif"/>
          <p:cNvPicPr>
            <a:picLocks noChangeAspect="1"/>
          </p:cNvPicPr>
          <p:nvPr/>
        </p:nvPicPr>
        <p:blipFill>
          <a:blip r:embed="rId4"/>
          <a:stretch>
            <a:fillRect/>
          </a:stretch>
        </p:blipFill>
        <p:spPr>
          <a:xfrm rot="5400000">
            <a:off x="4125370" y="2805085"/>
            <a:ext cx="1070545" cy="3377689"/>
          </a:xfrm>
          <a:prstGeom prst="rect">
            <a:avLst/>
          </a:prstGeom>
        </p:spPr>
      </p:pic>
      <p:pic>
        <p:nvPicPr>
          <p:cNvPr id="11" name="Picture 10" descr="iuuy.gif"/>
          <p:cNvPicPr>
            <a:picLocks noChangeAspect="1"/>
          </p:cNvPicPr>
          <p:nvPr/>
        </p:nvPicPr>
        <p:blipFill>
          <a:blip r:embed="rId5"/>
          <a:stretch>
            <a:fillRect/>
          </a:stretch>
        </p:blipFill>
        <p:spPr>
          <a:xfrm>
            <a:off x="1143000" y="1828800"/>
            <a:ext cx="1524000" cy="3235193"/>
          </a:xfrm>
          <a:prstGeom prst="rect">
            <a:avLst/>
          </a:prstGeom>
        </p:spPr>
      </p:pic>
      <p:pic>
        <p:nvPicPr>
          <p:cNvPr id="12" name="Picture 11" descr="iuuy.gif"/>
          <p:cNvPicPr>
            <a:picLocks noChangeAspect="1"/>
          </p:cNvPicPr>
          <p:nvPr/>
        </p:nvPicPr>
        <p:blipFill>
          <a:blip r:embed="rId5"/>
          <a:stretch>
            <a:fillRect/>
          </a:stretch>
        </p:blipFill>
        <p:spPr>
          <a:xfrm>
            <a:off x="6400800" y="1905000"/>
            <a:ext cx="1524000" cy="3235193"/>
          </a:xfrm>
          <a:prstGeom prst="rect">
            <a:avLst/>
          </a:prstGeom>
        </p:spPr>
      </p:pic>
      <p:sp>
        <p:nvSpPr>
          <p:cNvPr id="14" name="TextBox 13"/>
          <p:cNvSpPr txBox="1"/>
          <p:nvPr/>
        </p:nvSpPr>
        <p:spPr>
          <a:xfrm>
            <a:off x="1334385" y="5367670"/>
            <a:ext cx="6400800" cy="1543495"/>
          </a:xfrm>
          <a:prstGeom prst="rect">
            <a:avLst/>
          </a:prstGeom>
          <a:noFill/>
        </p:spPr>
        <p:txBody>
          <a:bodyPr wrap="square" rtlCol="0">
            <a:prstTxWarp prst="textPlain">
              <a:avLst/>
            </a:prstTxWarp>
            <a:spAutoFit/>
          </a:bodyPr>
          <a:lstStyle/>
          <a:p>
            <a:pPr algn="ctr"/>
            <a:r>
              <a:rPr lang="bn-IN" sz="4800" dirty="0" smtClean="0">
                <a:effectLst>
                  <a:glow rad="101600">
                    <a:schemeClr val="accent3">
                      <a:satMod val="175000"/>
                      <a:alpha val="40000"/>
                    </a:schemeClr>
                  </a:glow>
                </a:effectLst>
                <a:latin typeface="NikoshBAN" pitchFamily="2" charset="0"/>
                <a:cs typeface="NikoshBAN" pitchFamily="2" charset="0"/>
              </a:rPr>
              <a:t>মোঃ আব্দুল মালিক</a:t>
            </a:r>
          </a:p>
          <a:p>
            <a:pPr algn="ctr"/>
            <a:r>
              <a:rPr lang="bn-IN" sz="4800" dirty="0" smtClean="0">
                <a:effectLst>
                  <a:glow rad="101600">
                    <a:schemeClr val="accent3">
                      <a:satMod val="175000"/>
                      <a:alpha val="40000"/>
                    </a:schemeClr>
                  </a:glow>
                </a:effectLst>
                <a:latin typeface="NikoshBAN" pitchFamily="2" charset="0"/>
                <a:cs typeface="NikoshBAN" pitchFamily="2" charset="0"/>
              </a:rPr>
              <a:t>প্রধান শিক্ষক</a:t>
            </a:r>
          </a:p>
          <a:p>
            <a:pPr algn="ctr"/>
            <a:r>
              <a:rPr lang="bn-IN" sz="4800" dirty="0" smtClean="0">
                <a:effectLst>
                  <a:glow rad="101600">
                    <a:schemeClr val="accent3">
                      <a:satMod val="175000"/>
                      <a:alpha val="40000"/>
                    </a:schemeClr>
                  </a:glow>
                </a:effectLst>
                <a:latin typeface="NikoshBAN" pitchFamily="2" charset="0"/>
                <a:cs typeface="NikoshBAN" pitchFamily="2" charset="0"/>
              </a:rPr>
              <a:t>ছিরামিশি সপ্রাবি</a:t>
            </a:r>
          </a:p>
          <a:p>
            <a:pPr algn="ctr"/>
            <a:r>
              <a:rPr lang="bn-IN" sz="4400" dirty="0" smtClean="0">
                <a:effectLst>
                  <a:glow rad="101600">
                    <a:schemeClr val="accent3">
                      <a:satMod val="175000"/>
                      <a:alpha val="40000"/>
                    </a:schemeClr>
                  </a:glow>
                </a:effectLst>
                <a:latin typeface="NikoshBAN" pitchFamily="2" charset="0"/>
                <a:cs typeface="NikoshBAN" pitchFamily="2" charset="0"/>
              </a:rPr>
              <a:t>জাগান্নাথপুর, সুনামগঞ্জ।</a:t>
            </a:r>
          </a:p>
          <a:p>
            <a:pPr algn="ctr"/>
            <a:endParaRPr lang="en-GB" sz="4800" dirty="0" smtClean="0">
              <a:latin typeface="NikoshBAN" pitchFamily="2" charset="0"/>
              <a:cs typeface="NikoshBAN" pitchFamily="2" charset="0"/>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590800" y="1676400"/>
            <a:ext cx="3962400" cy="457200"/>
          </a:xfrm>
          <a:prstGeom prst="rect">
            <a:avLst/>
          </a:prstGeom>
          <a:noFill/>
        </p:spPr>
        <p:txBody>
          <a:bodyPr wrap="square" rtlCol="0">
            <a:prstTxWarp prst="textPlain">
              <a:avLst/>
            </a:prstTxWarp>
            <a:spAutoFit/>
          </a:bodyPr>
          <a:lstStyle/>
          <a:p>
            <a:pPr algn="ctr"/>
            <a:r>
              <a:rPr lang="bn-IN" sz="3200" dirty="0" smtClean="0">
                <a:latin typeface="NikoshBAN" pitchFamily="2" charset="0"/>
                <a:cs typeface="NikoshBAN" pitchFamily="2" charset="0"/>
              </a:rPr>
              <a:t>বাঁশির </a:t>
            </a:r>
            <a:r>
              <a:rPr lang="bn-IN" sz="3600" dirty="0" smtClean="0">
                <a:latin typeface="NikoshBAN" pitchFamily="2" charset="0"/>
                <a:cs typeface="NikoshBAN" pitchFamily="2" charset="0"/>
              </a:rPr>
              <a:t>সংকেত</a:t>
            </a:r>
            <a:endParaRPr lang="en-GB" sz="3200" dirty="0" smtClean="0">
              <a:latin typeface="NikoshBAN" pitchFamily="2" charset="0"/>
              <a:cs typeface="NikoshBAN" pitchFamily="2" charset="0"/>
            </a:endParaRPr>
          </a:p>
        </p:txBody>
      </p:sp>
      <p:sp>
        <p:nvSpPr>
          <p:cNvPr id="6" name="TextBox 5"/>
          <p:cNvSpPr txBox="1"/>
          <p:nvPr/>
        </p:nvSpPr>
        <p:spPr>
          <a:xfrm>
            <a:off x="381000" y="2971800"/>
            <a:ext cx="8458200" cy="3539430"/>
          </a:xfrm>
          <a:prstGeom prst="rect">
            <a:avLst/>
          </a:prstGeom>
          <a:noFill/>
        </p:spPr>
        <p:txBody>
          <a:bodyPr wrap="square" rtlCol="0">
            <a:spAutoFit/>
          </a:bodyPr>
          <a:lstStyle/>
          <a:p>
            <a:r>
              <a:rPr lang="bn-IN" sz="2800" dirty="0" smtClean="0">
                <a:latin typeface="NikoshBAN" pitchFamily="2" charset="0"/>
                <a:cs typeface="NikoshBAN" pitchFamily="2" charset="0"/>
              </a:rPr>
              <a:t>১।                       দীর্ঘ ধ্বনী   সোজ হও। পরবর্তী নির্দেশের জন্য প্রস্তুত হও।</a:t>
            </a:r>
          </a:p>
          <a:p>
            <a:r>
              <a:rPr lang="bn-IN" sz="2800" dirty="0" smtClean="0">
                <a:latin typeface="NikoshBAN" pitchFamily="2" charset="0"/>
                <a:cs typeface="NikoshBAN" pitchFamily="2" charset="0"/>
              </a:rPr>
              <a:t>২।                      ক্ষুদ্র ক্ষুদ্র ধ্বনী একত্রিত হও।</a:t>
            </a:r>
          </a:p>
          <a:p>
            <a:r>
              <a:rPr lang="bn-IN" sz="2800" dirty="0" smtClean="0">
                <a:latin typeface="NikoshBAN" pitchFamily="2" charset="0"/>
                <a:cs typeface="NikoshBAN" pitchFamily="2" charset="0"/>
              </a:rPr>
              <a:t>৩।                            তিনটি ক্ষুদ্র ও একটি লম্বা ষষ্টক নেতাকে ডাকা হচ্ছে।</a:t>
            </a:r>
          </a:p>
          <a:p>
            <a:r>
              <a:rPr lang="bn-IN" sz="2800" dirty="0" smtClean="0">
                <a:latin typeface="NikoshBAN" pitchFamily="2" charset="0"/>
                <a:cs typeface="NikoshBAN" pitchFamily="2" charset="0"/>
              </a:rPr>
              <a:t>৪।                    দু’টি ক্ষুদ্র ও একটি দীর্ঘ সিনিয়র ষষ্টক নেতাকে ডাকা হচ্ছে।</a:t>
            </a:r>
          </a:p>
          <a:p>
            <a:r>
              <a:rPr lang="bn-IN" sz="2800" dirty="0" smtClean="0">
                <a:latin typeface="NikoshBAN" pitchFamily="2" charset="0"/>
                <a:cs typeface="NikoshBAN" pitchFamily="2" charset="0"/>
              </a:rPr>
              <a:t>৫।                                     একটি ক্ষুদ্র ও একটি দীর্ঘ  বিপদ সংকেত।</a:t>
            </a:r>
          </a:p>
          <a:p>
            <a:r>
              <a:rPr lang="bn-IN" sz="2800" dirty="0" smtClean="0">
                <a:latin typeface="NikoshBAN" pitchFamily="2" charset="0"/>
                <a:cs typeface="NikoshBAN" pitchFamily="2" charset="0"/>
              </a:rPr>
              <a:t>৬।                             কয়েকবার ক্ষুদ্র ক্ষুদ্র ধ্বনী আমরা বিপদগ্রস্থ।</a:t>
            </a:r>
          </a:p>
          <a:p>
            <a:r>
              <a:rPr lang="bn-IN" sz="2800" dirty="0" smtClean="0">
                <a:latin typeface="NikoshBAN" pitchFamily="2" charset="0"/>
                <a:cs typeface="NikoshBAN" pitchFamily="2" charset="0"/>
              </a:rPr>
              <a:t>৭।                                                  কয়েকটি লম্ব ধ্বনী পালাও।</a:t>
            </a:r>
          </a:p>
          <a:p>
            <a:endParaRPr lang="en-GB" sz="2800" dirty="0" smtClean="0">
              <a:latin typeface="NikoshBAN" pitchFamily="2" charset="0"/>
              <a:cs typeface="NikoshBAN" pitchFamily="2" charset="0"/>
            </a:endParaRPr>
          </a:p>
        </p:txBody>
      </p:sp>
      <p:cxnSp>
        <p:nvCxnSpPr>
          <p:cNvPr id="7" name="Straight Connector 6"/>
          <p:cNvCxnSpPr/>
          <p:nvPr/>
        </p:nvCxnSpPr>
        <p:spPr>
          <a:xfrm>
            <a:off x="1371600" y="49530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3657600"/>
            <a:ext cx="3048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47800" y="3657600"/>
            <a:ext cx="3048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7400" y="3657600"/>
            <a:ext cx="3048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4495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8400" y="4953000"/>
            <a:ext cx="1524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9200" y="4495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4400" y="49530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95600" y="5410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0" y="5410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95600" y="49530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14800" y="57912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57912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81200" y="57912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0600" y="57912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62200" y="41148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00200" y="4495800"/>
            <a:ext cx="762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28800" y="5410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71600" y="5410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5410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400" y="4114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47800" y="4114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5000" y="4114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90600" y="3200400"/>
            <a:ext cx="1371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Footer Placeholder 30"/>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par>
                                <p:cTn id="17" presetID="18" presetClass="entr" presetSubtype="1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cTn>
                              </p:par>
                              <p:par>
                                <p:cTn id="20" presetID="18" presetClass="entr" presetSubtype="1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par>
                                <p:cTn id="23" presetID="18" presetClass="entr" presetSubtype="1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par>
                                <p:cTn id="29" presetID="18" presetClass="entr" presetSubtype="12"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par>
                                <p:cTn id="32" presetID="18" presetClass="entr" presetSubtype="12"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strips(downLeft)">
                                      <p:cBhvr>
                                        <p:cTn id="34" dur="500"/>
                                        <p:tgtEl>
                                          <p:spTgt spid="28"/>
                                        </p:tgtEl>
                                      </p:cBhvr>
                                    </p:animEffect>
                                  </p:childTnLst>
                                </p:cTn>
                              </p:par>
                              <p:par>
                                <p:cTn id="35" presetID="18" presetClass="entr" presetSubtype="12"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downLeft)">
                                      <p:cBhvr>
                                        <p:cTn id="37" dur="500"/>
                                        <p:tgtEl>
                                          <p:spTgt spid="29"/>
                                        </p:tgtEl>
                                      </p:cBhvr>
                                    </p:animEffect>
                                  </p:childTnLst>
                                </p:cTn>
                              </p:par>
                              <p:par>
                                <p:cTn id="38" presetID="18" presetClass="entr" presetSubtype="12"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trips(downLeft)">
                                      <p:cBhvr>
                                        <p:cTn id="40" dur="500"/>
                                        <p:tgtEl>
                                          <p:spTgt spid="22"/>
                                        </p:tgtEl>
                                      </p:cBhvr>
                                    </p:animEffect>
                                  </p:childTnLst>
                                </p:cTn>
                              </p:par>
                              <p:par>
                                <p:cTn id="41" presetID="18" presetClass="entr" presetSubtype="12"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500"/>
                                        <p:tgtEl>
                                          <p:spTgt spid="11"/>
                                        </p:tgtEl>
                                      </p:cBhvr>
                                    </p:animEffect>
                                  </p:childTnLst>
                                </p:cTn>
                              </p:par>
                              <p:par>
                                <p:cTn id="44" presetID="18" presetClass="entr" presetSubtype="12"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par>
                                <p:cTn id="47" presetID="18" presetClass="entr" presetSubtype="12"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500"/>
                                        <p:tgtEl>
                                          <p:spTgt spid="23"/>
                                        </p:tgtEl>
                                      </p:cBhvr>
                                    </p:animEffect>
                                  </p:childTnLst>
                                </p:cTn>
                              </p:par>
                              <p:par>
                                <p:cTn id="50" presetID="18" presetClass="entr" presetSubtype="12"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downLeft)">
                                      <p:cBhvr>
                                        <p:cTn id="52" dur="500"/>
                                        <p:tgtEl>
                                          <p:spTgt spid="14"/>
                                        </p:tgtEl>
                                      </p:cBhvr>
                                    </p:animEffect>
                                  </p:childTnLst>
                                </p:cTn>
                              </p:par>
                              <p:par>
                                <p:cTn id="53" presetID="18" presetClass="entr" presetSubtype="12"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strips(downLeft)">
                                      <p:cBhvr>
                                        <p:cTn id="55" dur="500"/>
                                        <p:tgtEl>
                                          <p:spTgt spid="7"/>
                                        </p:tgtEl>
                                      </p:cBhvr>
                                    </p:animEffect>
                                  </p:childTnLst>
                                </p:cTn>
                              </p:par>
                              <p:par>
                                <p:cTn id="56" presetID="18" presetClass="entr" presetSubtype="1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strips(downLeft)">
                                      <p:cBhvr>
                                        <p:cTn id="58" dur="500"/>
                                        <p:tgtEl>
                                          <p:spTgt spid="12"/>
                                        </p:tgtEl>
                                      </p:cBhvr>
                                    </p:animEffect>
                                  </p:childTnLst>
                                </p:cTn>
                              </p:par>
                              <p:par>
                                <p:cTn id="59" presetID="18" presetClass="entr" presetSubtype="12"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trips(downLeft)">
                                      <p:cBhvr>
                                        <p:cTn id="61" dur="500"/>
                                        <p:tgtEl>
                                          <p:spTgt spid="17"/>
                                        </p:tgtEl>
                                      </p:cBhvr>
                                    </p:animEffect>
                                  </p:childTnLst>
                                </p:cTn>
                              </p:par>
                              <p:par>
                                <p:cTn id="62" presetID="18" presetClass="entr" presetSubtype="12"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Left)">
                                      <p:cBhvr>
                                        <p:cTn id="64" dur="500"/>
                                        <p:tgtEl>
                                          <p:spTgt spid="26"/>
                                        </p:tgtEl>
                                      </p:cBhvr>
                                    </p:animEffect>
                                  </p:childTnLst>
                                </p:cTn>
                              </p:par>
                              <p:par>
                                <p:cTn id="65" presetID="18" presetClass="entr" presetSubtype="12"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trips(downLeft)">
                                      <p:cBhvr>
                                        <p:cTn id="67" dur="500"/>
                                        <p:tgtEl>
                                          <p:spTgt spid="25"/>
                                        </p:tgtEl>
                                      </p:cBhvr>
                                    </p:animEffect>
                                  </p:childTnLst>
                                </p:cTn>
                              </p:par>
                              <p:par>
                                <p:cTn id="68" presetID="18" presetClass="entr" presetSubtype="12"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strips(downLeft)">
                                      <p:cBhvr>
                                        <p:cTn id="70" dur="500"/>
                                        <p:tgtEl>
                                          <p:spTgt spid="24"/>
                                        </p:tgtEl>
                                      </p:cBhvr>
                                    </p:animEffect>
                                  </p:childTnLst>
                                </p:cTn>
                              </p:par>
                              <p:par>
                                <p:cTn id="71" presetID="18" presetClass="entr" presetSubtype="12"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par>
                                <p:cTn id="74" presetID="18" presetClass="entr" presetSubtype="12"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strips(downLeft)">
                                      <p:cBhvr>
                                        <p:cTn id="76" dur="500"/>
                                        <p:tgtEl>
                                          <p:spTgt spid="15"/>
                                        </p:tgtEl>
                                      </p:cBhvr>
                                    </p:animEffect>
                                  </p:childTnLst>
                                </p:cTn>
                              </p:par>
                              <p:par>
                                <p:cTn id="77" presetID="18" presetClass="entr" presetSubtype="12"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strips(downLeft)">
                                      <p:cBhvr>
                                        <p:cTn id="79" dur="500"/>
                                        <p:tgtEl>
                                          <p:spTgt spid="21"/>
                                        </p:tgtEl>
                                      </p:cBhvr>
                                    </p:animEffect>
                                  </p:childTnLst>
                                </p:cTn>
                              </p:par>
                              <p:par>
                                <p:cTn id="80" presetID="18" presetClass="entr" presetSubtype="12"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Left)">
                                      <p:cBhvr>
                                        <p:cTn id="82" dur="500"/>
                                        <p:tgtEl>
                                          <p:spTgt spid="20"/>
                                        </p:tgtEl>
                                      </p:cBhvr>
                                    </p:animEffect>
                                  </p:childTnLst>
                                </p:cTn>
                              </p:par>
                              <p:par>
                                <p:cTn id="83" presetID="18" presetClass="entr" presetSubtype="12"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strips(downLeft)">
                                      <p:cBhvr>
                                        <p:cTn id="85" dur="500"/>
                                        <p:tgtEl>
                                          <p:spTgt spid="19"/>
                                        </p:tgtEl>
                                      </p:cBhvr>
                                    </p:animEffect>
                                  </p:childTnLst>
                                </p:cTn>
                              </p:par>
                              <p:par>
                                <p:cTn id="86" presetID="18" presetClass="entr" presetSubtype="12"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strips(downLeft)">
                                      <p:cBhvr>
                                        <p:cTn id="8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ekus.jpeg"/>
          <p:cNvPicPr>
            <a:picLocks noChangeAspect="1"/>
          </p:cNvPicPr>
          <p:nvPr/>
        </p:nvPicPr>
        <p:blipFill>
          <a:blip r:embed="rId4"/>
          <a:stretch>
            <a:fillRect/>
          </a:stretch>
        </p:blipFill>
        <p:spPr>
          <a:xfrm>
            <a:off x="1066800" y="381000"/>
            <a:ext cx="2895600" cy="1737360"/>
          </a:xfrm>
          <a:prstGeom prst="rect">
            <a:avLst/>
          </a:prstGeom>
        </p:spPr>
      </p:pic>
      <p:sp>
        <p:nvSpPr>
          <p:cNvPr id="5" name="Rectangle 4"/>
          <p:cNvSpPr/>
          <p:nvPr/>
        </p:nvSpPr>
        <p:spPr>
          <a:xfrm>
            <a:off x="4724400" y="304800"/>
            <a:ext cx="3886200" cy="6370975"/>
          </a:xfrm>
          <a:prstGeom prst="rect">
            <a:avLst/>
          </a:prstGeom>
        </p:spPr>
        <p:txBody>
          <a:bodyPr wrap="square">
            <a:spAutoFit/>
          </a:bodyPr>
          <a:lstStyle/>
          <a:p>
            <a:r>
              <a:rPr lang="bn-IN" sz="2400" dirty="0" smtClean="0">
                <a:solidFill>
                  <a:srgbClr val="0070C0"/>
                </a:solidFill>
                <a:latin typeface="NikoshBAN" pitchFamily="2" charset="0"/>
                <a:cs typeface="NikoshBAN" pitchFamily="2" charset="0"/>
              </a:rPr>
              <a:t>একুশে ফেব্রুয়ারি বাংলাদেশের জনগণের গৌরবোজ্জ্বল একটি দিন। এটি শহীদ দিবস ও আন্তর্জাতিক মাতৃভাষা </a:t>
            </a:r>
            <a:r>
              <a:rPr lang="bn-IN" sz="2400" dirty="0" smtClean="0">
                <a:solidFill>
                  <a:srgbClr val="0070C0"/>
                </a:solidFill>
                <a:latin typeface="NikoshBAN" pitchFamily="2" charset="0"/>
                <a:cs typeface="NikoshBAN" pitchFamily="2" charset="0"/>
                <a:hlinkClick r:id="rId5" tooltip="দিবস"/>
              </a:rPr>
              <a:t>দিবস</a:t>
            </a:r>
            <a:r>
              <a:rPr lang="bn-IN" sz="2400" dirty="0" smtClean="0">
                <a:solidFill>
                  <a:srgbClr val="0070C0"/>
                </a:solidFill>
                <a:latin typeface="NikoshBAN" pitchFamily="2" charset="0"/>
                <a:cs typeface="NikoshBAN" pitchFamily="2" charset="0"/>
              </a:rPr>
              <a:t> হিসাবেও সুপরিচিত। </a:t>
            </a:r>
            <a:r>
              <a:rPr lang="bn-IN" sz="2400" dirty="0" smtClean="0">
                <a:solidFill>
                  <a:srgbClr val="0070C0"/>
                </a:solidFill>
                <a:latin typeface="NikoshBAN" pitchFamily="2" charset="0"/>
                <a:cs typeface="NikoshBAN" pitchFamily="2" charset="0"/>
                <a:hlinkClick r:id="rId6" tooltip="বাঙালি"/>
              </a:rPr>
              <a:t>বাঙালি</a:t>
            </a:r>
            <a:r>
              <a:rPr lang="bn-IN" sz="2400" dirty="0" smtClean="0">
                <a:solidFill>
                  <a:srgbClr val="0070C0"/>
                </a:solidFill>
                <a:latin typeface="NikoshBAN" pitchFamily="2" charset="0"/>
                <a:cs typeface="NikoshBAN" pitchFamily="2" charset="0"/>
              </a:rPr>
              <a:t> জনগণের ভাষা আন্দোলনের মর্মন্তুদ ও গৌরবোজ্জ্বল স্মৃতিবিজড়িত একটি দিন হিসেবে চিহ্নিত হয়ে আছে। ১৯৫২ সালের এই দিনে (৮ ফাল্গুন, ১৩৫৮) </a:t>
            </a:r>
            <a:r>
              <a:rPr lang="bn-IN" sz="2400" dirty="0" smtClean="0">
                <a:solidFill>
                  <a:srgbClr val="0070C0"/>
                </a:solidFill>
                <a:latin typeface="NikoshBAN" pitchFamily="2" charset="0"/>
                <a:cs typeface="NikoshBAN" pitchFamily="2" charset="0"/>
                <a:hlinkClick r:id="rId7" tooltip="বাংলা ভাষা"/>
              </a:rPr>
              <a:t>বাংলাকে</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8" tooltip="পাকিস্তান"/>
              </a:rPr>
              <a:t>পাকিস্তানের</a:t>
            </a:r>
            <a:r>
              <a:rPr lang="bn-IN" sz="2400" dirty="0" smtClean="0">
                <a:solidFill>
                  <a:srgbClr val="0070C0"/>
                </a:solidFill>
                <a:latin typeface="NikoshBAN" pitchFamily="2" charset="0"/>
                <a:cs typeface="NikoshBAN" pitchFamily="2" charset="0"/>
              </a:rPr>
              <a:t> অন্যতম </a:t>
            </a:r>
            <a:r>
              <a:rPr lang="bn-IN" sz="2400" dirty="0" smtClean="0">
                <a:solidFill>
                  <a:srgbClr val="0070C0"/>
                </a:solidFill>
                <a:latin typeface="NikoshBAN" pitchFamily="2" charset="0"/>
                <a:cs typeface="NikoshBAN" pitchFamily="2" charset="0"/>
                <a:hlinkClick r:id="rId9" tooltip="রাষ্ট্রভাষা"/>
              </a:rPr>
              <a:t>রাষ্ট্রভাষা</a:t>
            </a:r>
            <a:r>
              <a:rPr lang="bn-IN" sz="2400" dirty="0" smtClean="0">
                <a:solidFill>
                  <a:srgbClr val="0070C0"/>
                </a:solidFill>
                <a:latin typeface="NikoshBAN" pitchFamily="2" charset="0"/>
                <a:cs typeface="NikoshBAN" pitchFamily="2" charset="0"/>
              </a:rPr>
              <a:t> করার দাবিতে আন্দোলনরত ছাত্রদের ওপর পুলিশের গুলিবর্ষণে কয়েকজন তরুণ শহীদ হন। তাই এ দিনটি শহীদ দিবস হিসেবে চিহ্নিত হয়ে আছে। ২০১০ খ্রিস্টাব্দে </a:t>
            </a:r>
            <a:r>
              <a:rPr lang="bn-IN" sz="2400" dirty="0" smtClean="0">
                <a:solidFill>
                  <a:srgbClr val="0070C0"/>
                </a:solidFill>
                <a:latin typeface="NikoshBAN" pitchFamily="2" charset="0"/>
                <a:cs typeface="NikoshBAN" pitchFamily="2" charset="0"/>
                <a:hlinkClick r:id="rId10" tooltip="জাতিসংঘ"/>
              </a:rPr>
              <a:t>জাতিসংঘ</a:t>
            </a:r>
            <a:r>
              <a:rPr lang="bn-IN" sz="2400" dirty="0" smtClean="0">
                <a:solidFill>
                  <a:srgbClr val="0070C0"/>
                </a:solidFill>
                <a:latin typeface="NikoshBAN" pitchFamily="2" charset="0"/>
                <a:cs typeface="NikoshBAN" pitchFamily="2" charset="0"/>
              </a:rPr>
              <a:t> কর্তৃক গৃহীত সিদ্ধান্ত মোতাবেক প্রতিবছর একুশে ফেব্রুয়ারি বিশ্বব্যাপী </a:t>
            </a:r>
            <a:r>
              <a:rPr lang="bn-IN" sz="2400" i="1" dirty="0" smtClean="0">
                <a:solidFill>
                  <a:srgbClr val="0070C0"/>
                </a:solidFill>
                <a:latin typeface="NikoshBAN" pitchFamily="2" charset="0"/>
                <a:cs typeface="NikoshBAN" pitchFamily="2" charset="0"/>
              </a:rPr>
              <a:t>আন্তর্জাতিক মাতৃভাষা দিবস পালন</a:t>
            </a:r>
            <a:r>
              <a:rPr lang="bn-IN" sz="2400" dirty="0" smtClean="0">
                <a:solidFill>
                  <a:srgbClr val="0070C0"/>
                </a:solidFill>
                <a:latin typeface="NikoshBAN" pitchFamily="2" charset="0"/>
                <a:cs typeface="NikoshBAN" pitchFamily="2" charset="0"/>
              </a:rPr>
              <a:t> করা হয়। </a:t>
            </a:r>
            <a:endParaRPr lang="en-GB" sz="2400" dirty="0">
              <a:solidFill>
                <a:srgbClr val="0070C0"/>
              </a:solidFill>
              <a:latin typeface="NikoshBAN" pitchFamily="2" charset="0"/>
              <a:cs typeface="NikoshBAN" pitchFamily="2" charset="0"/>
            </a:endParaRPr>
          </a:p>
        </p:txBody>
      </p:sp>
      <p:sp>
        <p:nvSpPr>
          <p:cNvPr id="6" name="TextBox 5"/>
          <p:cNvSpPr txBox="1"/>
          <p:nvPr/>
        </p:nvSpPr>
        <p:spPr>
          <a:xfrm>
            <a:off x="609600" y="2590800"/>
            <a:ext cx="3962400" cy="3785652"/>
          </a:xfrm>
          <a:prstGeom prst="rect">
            <a:avLst/>
          </a:prstGeom>
          <a:noFill/>
        </p:spPr>
        <p:txBody>
          <a:bodyPr wrap="square" rtlCol="0">
            <a:spAutoFit/>
          </a:bodyPr>
          <a:lstStyle/>
          <a:p>
            <a:r>
              <a:rPr lang="en-GB" sz="2400" dirty="0" smtClean="0">
                <a:latin typeface="NikoshBAN" pitchFamily="2" charset="0"/>
                <a:cs typeface="NikoshBAN" pitchFamily="2" charset="0"/>
              </a:rPr>
              <a:t>1952 </a:t>
            </a:r>
            <a:r>
              <a:rPr lang="bn-IN" sz="2400" dirty="0" smtClean="0">
                <a:latin typeface="NikoshBAN" pitchFamily="2" charset="0"/>
                <a:cs typeface="NikoshBAN" pitchFamily="2" charset="0"/>
              </a:rPr>
              <a:t>সালের ২১ শে ফেব্রুয়ারি বাংলা ভাষাকে রাষ্টভাষা করার দাবি্তে আন্দোলন শুরু হয়। ছাত্র সমাজ পাকিস্তানী শাসকগোষ্টির ১৪৪ ধারা ভংগ করে মিছিল বের করে। মিছিলে পুলিশ গুলি চালায়। এতে সালাম, বরকত রফিক, জব্বার সহ অনেকে শহিদ হন। তাদের প্রানের বিনিময়ে আমরা পরবর্তী্তে মায়ের ভাষা বাংলা পেয়েছি। এ দিনটি  তাই আমরা শ্রদ্ধা ভরে স্মরন করি।</a:t>
            </a:r>
            <a:endParaRPr lang="en-GB" sz="2400" dirty="0" smtClean="0">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দদদ.jpeg"/>
          <p:cNvPicPr>
            <a:picLocks noChangeAspect="1"/>
          </p:cNvPicPr>
          <p:nvPr/>
        </p:nvPicPr>
        <p:blipFill>
          <a:blip r:embed="rId4"/>
          <a:stretch>
            <a:fillRect/>
          </a:stretch>
        </p:blipFill>
        <p:spPr>
          <a:xfrm>
            <a:off x="1828800" y="533400"/>
            <a:ext cx="3387306" cy="4724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15000" y="1295400"/>
            <a:ext cx="2971800" cy="1077218"/>
          </a:xfrm>
          <a:prstGeom prst="rect">
            <a:avLst/>
          </a:prstGeom>
          <a:noFill/>
        </p:spPr>
        <p:txBody>
          <a:bodyPr wrap="square" rtlCol="0">
            <a:prstTxWarp prst="textPlain">
              <a:avLst/>
            </a:prstTxWarp>
            <a:spAutoFit/>
          </a:bodyPr>
          <a:lstStyle/>
          <a:p>
            <a:pPr algn="ctr"/>
            <a:r>
              <a:rPr lang="bn-IN" sz="3200" dirty="0" smtClean="0">
                <a:latin typeface="NikoshBAN" pitchFamily="2" charset="0"/>
                <a:cs typeface="NikoshBAN" pitchFamily="2" charset="0"/>
              </a:rPr>
              <a:t>বাংলাদেশের মানচিত্র</a:t>
            </a:r>
          </a:p>
          <a:p>
            <a:pPr algn="ctr"/>
            <a:r>
              <a:rPr lang="bn-IN" sz="3200" dirty="0" smtClean="0">
                <a:latin typeface="NikoshBAN" pitchFamily="2" charset="0"/>
                <a:cs typeface="NikoshBAN" pitchFamily="2" charset="0"/>
              </a:rPr>
              <a:t>( বিভাগ )</a:t>
            </a:r>
            <a:endParaRPr lang="en-GB" sz="3200" dirty="0" smtClean="0">
              <a:latin typeface="NikoshBAN" pitchFamily="2" charset="0"/>
              <a:cs typeface="NikoshBAN" pitchFamily="2" charset="0"/>
            </a:endParaRPr>
          </a:p>
        </p:txBody>
      </p:sp>
      <p:sp>
        <p:nvSpPr>
          <p:cNvPr id="6" name="Footer Placeholder 5"/>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514600" y="127590"/>
            <a:ext cx="5486400" cy="954107"/>
          </a:xfrm>
          <a:prstGeom prst="rect">
            <a:avLst/>
          </a:prstGeom>
          <a:noFill/>
        </p:spPr>
        <p:txBody>
          <a:bodyPr wrap="square" rtlCol="0">
            <a:prstTxWarp prst="textStop">
              <a:avLst/>
            </a:prstTxWarp>
            <a:spAutoFit/>
          </a:bodyPr>
          <a:lstStyle/>
          <a:p>
            <a:pPr algn="ctr"/>
            <a:r>
              <a:rPr lang="bn-IN" sz="2800" dirty="0" smtClean="0">
                <a:solidFill>
                  <a:srgbClr val="FF0000"/>
                </a:solidFill>
                <a:latin typeface="NikoshBAN" pitchFamily="2" charset="0"/>
                <a:cs typeface="NikoshBAN" pitchFamily="2" charset="0"/>
              </a:rPr>
              <a:t>বাংলা বর্ষপঞ্জি</a:t>
            </a:r>
          </a:p>
          <a:p>
            <a:pPr algn="ctr"/>
            <a:r>
              <a:rPr lang="bn-IN" sz="2800" dirty="0" smtClean="0">
                <a:solidFill>
                  <a:srgbClr val="FF0000"/>
                </a:solidFill>
                <a:latin typeface="NikoshBAN" pitchFamily="2" charset="0"/>
                <a:cs typeface="NikoshBAN" pitchFamily="2" charset="0"/>
              </a:rPr>
              <a:t>(মাসের নাম, কাল, কোন মাস কত দিনে) </a:t>
            </a:r>
            <a:endParaRPr lang="en-GB" sz="2800" dirty="0" smtClean="0">
              <a:solidFill>
                <a:srgbClr val="FF0000"/>
              </a:solidFill>
              <a:latin typeface="NikoshBAN" pitchFamily="2" charset="0"/>
              <a:cs typeface="NikoshBAN" pitchFamily="2" charset="0"/>
            </a:endParaRPr>
          </a:p>
        </p:txBody>
      </p:sp>
      <p:grpSp>
        <p:nvGrpSpPr>
          <p:cNvPr id="8" name="Group 7"/>
          <p:cNvGrpSpPr/>
          <p:nvPr/>
        </p:nvGrpSpPr>
        <p:grpSpPr>
          <a:xfrm>
            <a:off x="381000" y="944391"/>
            <a:ext cx="8458200" cy="4944033"/>
            <a:chOff x="381000" y="1582341"/>
            <a:chExt cx="8458200" cy="4944033"/>
          </a:xfrm>
        </p:grpSpPr>
        <p:sp>
          <p:nvSpPr>
            <p:cNvPr id="5" name="Rectangle 4"/>
            <p:cNvSpPr/>
            <p:nvPr/>
          </p:nvSpPr>
          <p:spPr>
            <a:xfrm>
              <a:off x="457200" y="1582341"/>
              <a:ext cx="8229600" cy="2677656"/>
            </a:xfrm>
            <a:prstGeom prst="rect">
              <a:avLst/>
            </a:prstGeom>
          </p:spPr>
          <p:txBody>
            <a:bodyPr wrap="square">
              <a:spAutoFit/>
            </a:bodyPr>
            <a:lstStyle/>
            <a:p>
              <a:r>
                <a:rPr lang="bn-IN" sz="2400" b="1" dirty="0" smtClean="0">
                  <a:solidFill>
                    <a:srgbClr val="0070C0"/>
                  </a:solidFill>
                  <a:latin typeface="NikoshBAN" pitchFamily="2" charset="0"/>
                  <a:cs typeface="NikoshBAN" pitchFamily="2" charset="0"/>
                </a:rPr>
                <a:t>বঙ্গাব্দ</a:t>
              </a:r>
              <a:r>
                <a:rPr lang="bn-IN" sz="2400" dirty="0" smtClean="0">
                  <a:solidFill>
                    <a:srgbClr val="0070C0"/>
                  </a:solidFill>
                  <a:latin typeface="NikoshBAN" pitchFamily="2" charset="0"/>
                  <a:cs typeface="NikoshBAN" pitchFamily="2" charset="0"/>
                </a:rPr>
                <a:t>, </a:t>
              </a:r>
              <a:r>
                <a:rPr lang="bn-IN" sz="2400" b="1" dirty="0" smtClean="0">
                  <a:solidFill>
                    <a:srgbClr val="0070C0"/>
                  </a:solidFill>
                  <a:latin typeface="NikoshBAN" pitchFamily="2" charset="0"/>
                  <a:cs typeface="NikoshBAN" pitchFamily="2" charset="0"/>
                </a:rPr>
                <a:t>বাংলা সন</a:t>
              </a:r>
              <a:r>
                <a:rPr lang="bn-IN" sz="2400" dirty="0" smtClean="0">
                  <a:solidFill>
                    <a:srgbClr val="0070C0"/>
                  </a:solidFill>
                  <a:latin typeface="NikoshBAN" pitchFamily="2" charset="0"/>
                  <a:cs typeface="NikoshBAN" pitchFamily="2" charset="0"/>
                </a:rPr>
                <a:t> বা </a:t>
              </a:r>
              <a:r>
                <a:rPr lang="bn-IN" sz="2400" b="1" dirty="0" smtClean="0">
                  <a:solidFill>
                    <a:srgbClr val="0070C0"/>
                  </a:solidFill>
                  <a:latin typeface="NikoshBAN" pitchFamily="2" charset="0"/>
                  <a:cs typeface="NikoshBAN" pitchFamily="2" charset="0"/>
                </a:rPr>
                <a:t>বাংলা বর্ষপঞ্জি</a:t>
              </a:r>
              <a:r>
                <a:rPr lang="bn-IN" sz="2400" dirty="0" smtClean="0">
                  <a:solidFill>
                    <a:srgbClr val="0070C0"/>
                  </a:solidFill>
                  <a:latin typeface="NikoshBAN" pitchFamily="2" charset="0"/>
                  <a:cs typeface="NikoshBAN" pitchFamily="2" charset="0"/>
                </a:rPr>
                <a:t> হল </a:t>
              </a:r>
              <a:r>
                <a:rPr lang="bn-IN" sz="2400" dirty="0" smtClean="0">
                  <a:solidFill>
                    <a:srgbClr val="0070C0"/>
                  </a:solidFill>
                  <a:latin typeface="NikoshBAN" pitchFamily="2" charset="0"/>
                  <a:cs typeface="NikoshBAN" pitchFamily="2" charset="0"/>
                  <a:hlinkClick r:id="rId4" tooltip="বঙ্গদেশ"/>
                </a:rPr>
                <a:t>বঙ্গদেশের</a:t>
              </a:r>
              <a:r>
                <a:rPr lang="bn-IN" sz="2400" dirty="0" smtClean="0">
                  <a:solidFill>
                    <a:srgbClr val="0070C0"/>
                  </a:solidFill>
                  <a:latin typeface="NikoshBAN" pitchFamily="2" charset="0"/>
                  <a:cs typeface="NikoshBAN" pitchFamily="2" charset="0"/>
                </a:rPr>
                <a:t> একটি ঐতিহ্য মণ্ডিত </a:t>
              </a:r>
              <a:r>
                <a:rPr lang="bn-IN" sz="2400" dirty="0" smtClean="0">
                  <a:solidFill>
                    <a:srgbClr val="0070C0"/>
                  </a:solidFill>
                  <a:latin typeface="NikoshBAN" pitchFamily="2" charset="0"/>
                  <a:cs typeface="NikoshBAN" pitchFamily="2" charset="0"/>
                  <a:hlinkClick r:id="rId5" tooltip="সৌর পঞ্জিকা (পাতার অস্তিত্ব নেই)"/>
                </a:rPr>
                <a:t>সৌর পঞ্জিকা</a:t>
              </a:r>
              <a:r>
                <a:rPr lang="bn-IN" sz="2400" dirty="0" smtClean="0">
                  <a:solidFill>
                    <a:srgbClr val="0070C0"/>
                  </a:solidFill>
                  <a:latin typeface="NikoshBAN" pitchFamily="2" charset="0"/>
                  <a:cs typeface="NikoshBAN" pitchFamily="2" charset="0"/>
                </a:rPr>
                <a:t> ভিত্তিক বর্ষপঞ্জি। সূর্যোদয়ের সঙ্গে সঙ্গে </a:t>
              </a:r>
              <a:r>
                <a:rPr lang="bn-IN" sz="2400" dirty="0" smtClean="0">
                  <a:solidFill>
                    <a:srgbClr val="0070C0"/>
                  </a:solidFill>
                  <a:latin typeface="NikoshBAN" pitchFamily="2" charset="0"/>
                  <a:cs typeface="NikoshBAN" pitchFamily="2" charset="0"/>
                  <a:hlinkClick r:id="rId6" tooltip="সৌরদিন (পাতার অস্তিত্ব নেই)"/>
                </a:rPr>
                <a:t>সৌরদিন</a:t>
              </a:r>
              <a:r>
                <a:rPr lang="bn-IN" sz="2400" dirty="0" smtClean="0">
                  <a:solidFill>
                    <a:srgbClr val="0070C0"/>
                  </a:solidFill>
                  <a:latin typeface="NikoshBAN" pitchFamily="2" charset="0"/>
                  <a:cs typeface="NikoshBAN" pitchFamily="2" charset="0"/>
                </a:rPr>
                <a:t> গণনা শুরু হয়। পৃথিবী সূর্যের চারদিকে একবার ঘুরে আসতে মোট ৩৬৫ দিন কয়েক ঘণ্টা সময়ের প্রয়োজন হয়। এই সময়টাই এক সৌর বছর। </a:t>
              </a:r>
              <a:r>
                <a:rPr lang="bn-IN" sz="2400" dirty="0" smtClean="0">
                  <a:solidFill>
                    <a:srgbClr val="0070C0"/>
                  </a:solidFill>
                  <a:latin typeface="NikoshBAN" pitchFamily="2" charset="0"/>
                  <a:cs typeface="NikoshBAN" pitchFamily="2" charset="0"/>
                  <a:hlinkClick r:id="rId7" tooltip="গ্রেগরীয় বর্ষপঞ্জী"/>
                </a:rPr>
                <a:t>গ্রেগরীয় সনের</a:t>
              </a:r>
              <a:r>
                <a:rPr lang="bn-IN" sz="2400" dirty="0" smtClean="0">
                  <a:solidFill>
                    <a:srgbClr val="0070C0"/>
                  </a:solidFill>
                  <a:latin typeface="NikoshBAN" pitchFamily="2" charset="0"/>
                  <a:cs typeface="NikoshBAN" pitchFamily="2" charset="0"/>
                </a:rPr>
                <a:t> মতন বঙ্গাব্দেও মোট ১২ মাস। এগুলো হল ‌ </a:t>
              </a:r>
              <a:r>
                <a:rPr lang="bn-IN" sz="2400" dirty="0" smtClean="0">
                  <a:solidFill>
                    <a:srgbClr val="0070C0"/>
                  </a:solidFill>
                  <a:latin typeface="NikoshBAN" pitchFamily="2" charset="0"/>
                  <a:cs typeface="NikoshBAN" pitchFamily="2" charset="0"/>
                  <a:hlinkClick r:id="rId8" tooltip="বৈশাখ"/>
                </a:rPr>
                <a:t>বৈশাখ</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9" tooltip="জ্যৈষ্ঠ"/>
                </a:rPr>
                <a:t>জ্যৈষ্ঠ</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0" tooltip="আষাঢ়"/>
                </a:rPr>
                <a:t>আষাঢ়</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1" tooltip="শ্রাবণ"/>
                </a:rPr>
                <a:t>শ্রাবণ</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2" tooltip="ভাদ্র"/>
                </a:rPr>
                <a:t>ভাদ্র</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3" tooltip="আশ্বিন"/>
                </a:rPr>
                <a:t>আশ্বিন</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4" tooltip="কার্তিক"/>
                </a:rPr>
                <a:t>কার্তিক</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5" tooltip="অগ্রহায়ণ"/>
                </a:rPr>
                <a:t>অগ্রহায়ণ</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6" tooltip="পৌষ"/>
                </a:rPr>
                <a:t>পৌষ</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7" tooltip="মাঘ"/>
                </a:rPr>
                <a:t>মাঘ</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18" tooltip="ফাল্গুন"/>
                </a:rPr>
                <a:t>ফাল্গুন</a:t>
              </a:r>
              <a:r>
                <a:rPr lang="bn-IN" sz="2400" dirty="0" smtClean="0">
                  <a:solidFill>
                    <a:srgbClr val="0070C0"/>
                  </a:solidFill>
                  <a:latin typeface="NikoshBAN" pitchFamily="2" charset="0"/>
                  <a:cs typeface="NikoshBAN" pitchFamily="2" charset="0"/>
                </a:rPr>
                <a:t> ও </a:t>
              </a:r>
              <a:r>
                <a:rPr lang="bn-IN" sz="2400" dirty="0" smtClean="0">
                  <a:solidFill>
                    <a:srgbClr val="0070C0"/>
                  </a:solidFill>
                  <a:latin typeface="NikoshBAN" pitchFamily="2" charset="0"/>
                  <a:cs typeface="NikoshBAN" pitchFamily="2" charset="0"/>
                  <a:hlinkClick r:id="rId19" tooltip="চৈত্র"/>
                </a:rPr>
                <a:t>চৈত্র</a:t>
              </a:r>
              <a:r>
                <a:rPr lang="bn-IN" sz="2400" dirty="0" smtClean="0">
                  <a:solidFill>
                    <a:srgbClr val="0070C0"/>
                  </a:solidFill>
                  <a:latin typeface="NikoshBAN" pitchFamily="2" charset="0"/>
                  <a:cs typeface="NikoshBAN" pitchFamily="2" charset="0"/>
                </a:rPr>
                <a:t>। আকাশে রাশিমণ্ডলীতে সূর্যের অবস্থানের ভিত্তিতে বঙ্গাব্দের মাসের হিসাব হয়ে থাকে। যেমন যে সময় </a:t>
              </a:r>
              <a:r>
                <a:rPr lang="bn-IN" sz="2400" dirty="0" smtClean="0">
                  <a:solidFill>
                    <a:srgbClr val="0070C0"/>
                  </a:solidFill>
                  <a:latin typeface="NikoshBAN" pitchFamily="2" charset="0"/>
                  <a:cs typeface="NikoshBAN" pitchFamily="2" charset="0"/>
                  <a:hlinkClick r:id="rId20" tooltip="সূর্য"/>
                </a:rPr>
                <a:t>সূর্য</a:t>
              </a:r>
              <a:r>
                <a:rPr lang="bn-IN" sz="2400" dirty="0" smtClean="0">
                  <a:solidFill>
                    <a:srgbClr val="0070C0"/>
                  </a:solidFill>
                  <a:latin typeface="NikoshBAN" pitchFamily="2" charset="0"/>
                  <a:cs typeface="NikoshBAN" pitchFamily="2" charset="0"/>
                </a:rPr>
                <a:t> </a:t>
              </a:r>
              <a:r>
                <a:rPr lang="bn-IN" sz="2400" dirty="0" smtClean="0">
                  <a:solidFill>
                    <a:srgbClr val="0070C0"/>
                  </a:solidFill>
                  <a:latin typeface="NikoshBAN" pitchFamily="2" charset="0"/>
                  <a:cs typeface="NikoshBAN" pitchFamily="2" charset="0"/>
                  <a:hlinkClick r:id="rId21" tooltip="মেষ রাশি"/>
                </a:rPr>
                <a:t>মেষ রাশিতে</a:t>
              </a:r>
              <a:r>
                <a:rPr lang="bn-IN" sz="2400" dirty="0" smtClean="0">
                  <a:solidFill>
                    <a:srgbClr val="0070C0"/>
                  </a:solidFill>
                  <a:latin typeface="NikoshBAN" pitchFamily="2" charset="0"/>
                  <a:cs typeface="NikoshBAN" pitchFamily="2" charset="0"/>
                </a:rPr>
                <a:t> থাকে সে মাসের নাম বৈশাখ।</a:t>
              </a:r>
              <a:endParaRPr lang="en-GB" sz="2400" dirty="0">
                <a:solidFill>
                  <a:srgbClr val="0070C0"/>
                </a:solidFill>
                <a:latin typeface="NikoshBAN" pitchFamily="2" charset="0"/>
                <a:cs typeface="NikoshBAN" pitchFamily="2" charset="0"/>
              </a:endParaRPr>
            </a:p>
          </p:txBody>
        </p:sp>
        <p:sp>
          <p:nvSpPr>
            <p:cNvPr id="6" name="Rectangle 5"/>
            <p:cNvSpPr/>
            <p:nvPr/>
          </p:nvSpPr>
          <p:spPr>
            <a:xfrm>
              <a:off x="381000" y="4279605"/>
              <a:ext cx="8458200" cy="2246769"/>
            </a:xfrm>
            <a:prstGeom prst="rect">
              <a:avLst/>
            </a:prstGeom>
          </p:spPr>
          <p:txBody>
            <a:bodyPr wrap="square">
              <a:spAutoFit/>
            </a:bodyPr>
            <a:lstStyle/>
            <a:p>
              <a:r>
                <a:rPr lang="bn-IN" sz="2000" dirty="0" smtClean="0">
                  <a:solidFill>
                    <a:srgbClr val="0070C0"/>
                  </a:solidFill>
                </a:rPr>
                <a:t>বাংলা মাস অন্যান্য সনের মাসের মতনই বিভিন্ন পরিসরের হয়ে থাকে। এই সমস্যাগুলোকে দূর করার জন্য ডঃ মুহম্মদ শহীদুল্লাহ কমিটি বাংলা একাডেমীর কাছে কতকগুলো প্রস্তাব পেশ করে। এগুলো হচ্ছেঃ-</a:t>
              </a:r>
            </a:p>
            <a:p>
              <a:r>
                <a:rPr lang="bn-IN" sz="2000" dirty="0" smtClean="0">
                  <a:solidFill>
                    <a:srgbClr val="0070C0"/>
                  </a:solidFill>
                </a:rPr>
                <a:t>বছরের প্রথম পাঁচ মাস অর্থাৎ বৈশাখ হতে ভাদ্র হবে ৩১ দিনের;</a:t>
              </a:r>
            </a:p>
            <a:p>
              <a:r>
                <a:rPr lang="bn-IN" sz="2000" dirty="0" smtClean="0">
                  <a:solidFill>
                    <a:srgbClr val="0070C0"/>
                  </a:solidFill>
                </a:rPr>
                <a:t>বাকী মাসগুলো অর্থাৎ আশ্বিন হতে চৈত্র হবে প্রতিটি ৩০ দিনের মাস;</a:t>
              </a:r>
            </a:p>
            <a:p>
              <a:r>
                <a:rPr lang="bn-IN" sz="2000" dirty="0" smtClean="0">
                  <a:solidFill>
                    <a:srgbClr val="0070C0"/>
                  </a:solidFill>
                </a:rPr>
                <a:t>প্রতি চতুর্থ বছরের ফাল্গুন মাসে অতিরিক্ত একটি দিন যোগ করে তা হবে ৩১ দিনের।</a:t>
              </a:r>
              <a:endParaRPr lang="bn-IN" sz="2000" dirty="0">
                <a:solidFill>
                  <a:srgbClr val="0070C0"/>
                </a:solidFill>
              </a:endParaRPr>
            </a:p>
          </p:txBody>
        </p:sp>
      </p:grpSp>
      <p:sp>
        <p:nvSpPr>
          <p:cNvPr id="7" name="Footer Placeholder 6"/>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nvGraphicFramePr>
        <p:xfrm>
          <a:off x="304800" y="1586025"/>
          <a:ext cx="8305800" cy="4207137"/>
        </p:xfrm>
        <a:graphic>
          <a:graphicData uri="http://schemas.openxmlformats.org/drawingml/2006/table">
            <a:tbl>
              <a:tblPr/>
              <a:tblGrid>
                <a:gridCol w="2076450"/>
                <a:gridCol w="2076450"/>
                <a:gridCol w="2076450"/>
                <a:gridCol w="2076450"/>
              </a:tblGrid>
              <a:tr h="671457">
                <a:tc>
                  <a:txBody>
                    <a:bodyPr/>
                    <a:lstStyle/>
                    <a:p>
                      <a:r>
                        <a:rPr lang="bn-IN" sz="2800" dirty="0">
                          <a:latin typeface="NikoshBAN" pitchFamily="2" charset="0"/>
                          <a:cs typeface="NikoshBAN" pitchFamily="2" charset="0"/>
                        </a:rPr>
                        <a:t>ঋতুর নাম</a:t>
                      </a:r>
                    </a:p>
                  </a:txBody>
                  <a:tcPr anchor="ctr">
                    <a:lnL>
                      <a:noFill/>
                    </a:lnL>
                    <a:lnR>
                      <a:noFill/>
                    </a:lnR>
                    <a:lnT>
                      <a:noFill/>
                    </a:lnT>
                    <a:lnB>
                      <a:noFill/>
                    </a:lnB>
                  </a:tcPr>
                </a:tc>
                <a:tc>
                  <a:txBody>
                    <a:bodyPr/>
                    <a:lstStyle/>
                    <a:p>
                      <a:r>
                        <a:rPr lang="bn-IN" sz="2800" dirty="0">
                          <a:latin typeface="NikoshBAN" pitchFamily="2" charset="0"/>
                          <a:cs typeface="NikoshBAN" pitchFamily="2" charset="0"/>
                        </a:rPr>
                        <a:t>শুরু</a:t>
                      </a:r>
                    </a:p>
                  </a:txBody>
                  <a:tcPr anchor="ctr">
                    <a:lnL>
                      <a:noFill/>
                    </a:lnL>
                    <a:lnR>
                      <a:noFill/>
                    </a:lnR>
                    <a:lnT>
                      <a:noFill/>
                    </a:lnT>
                    <a:lnB>
                      <a:noFill/>
                    </a:lnB>
                  </a:tcPr>
                </a:tc>
                <a:tc>
                  <a:txBody>
                    <a:bodyPr/>
                    <a:lstStyle/>
                    <a:p>
                      <a:r>
                        <a:rPr lang="bn-IN" sz="2800">
                          <a:latin typeface="NikoshBAN" pitchFamily="2" charset="0"/>
                          <a:cs typeface="NikoshBAN" pitchFamily="2" charset="0"/>
                        </a:rPr>
                        <a:t>শেষ</a:t>
                      </a:r>
                    </a:p>
                  </a:txBody>
                  <a:tcPr anchor="ctr">
                    <a:lnL>
                      <a:noFill/>
                    </a:lnL>
                    <a:lnR>
                      <a:noFill/>
                    </a:lnR>
                    <a:lnT>
                      <a:noFill/>
                    </a:lnT>
                    <a:lnB>
                      <a:noFill/>
                    </a:lnB>
                  </a:tcPr>
                </a:tc>
                <a:tc>
                  <a:txBody>
                    <a:bodyPr/>
                    <a:lstStyle/>
                    <a:p>
                      <a:r>
                        <a:rPr lang="bn-IN" sz="2800">
                          <a:latin typeface="NikoshBAN" pitchFamily="2" charset="0"/>
                          <a:cs typeface="NikoshBAN" pitchFamily="2" charset="0"/>
                        </a:rPr>
                        <a:t>বাংলা মাসের নাম</a:t>
                      </a:r>
                    </a:p>
                  </a:txBody>
                  <a:tcPr anchor="ctr">
                    <a:lnL>
                      <a:noFill/>
                    </a:lnL>
                    <a:lnR>
                      <a:noFill/>
                    </a:lnR>
                    <a:lnT>
                      <a:noFill/>
                    </a:lnT>
                    <a:lnB>
                      <a:noFill/>
                    </a:lnB>
                  </a:tcPr>
                </a:tc>
              </a:tr>
              <a:tr h="383689">
                <a:tc>
                  <a:txBody>
                    <a:bodyPr/>
                    <a:lstStyle/>
                    <a:p>
                      <a:r>
                        <a:rPr lang="bn-IN" sz="2800">
                          <a:latin typeface="NikoshBAN" pitchFamily="2" charset="0"/>
                          <a:cs typeface="NikoshBAN" pitchFamily="2" charset="0"/>
                        </a:rPr>
                        <a:t>গ্রীষ্ম</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মধ্য-এপ্রিল</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মধ্য-জুন</a:t>
                      </a:r>
                    </a:p>
                  </a:txBody>
                  <a:tcPr anchor="ctr">
                    <a:lnL>
                      <a:noFill/>
                    </a:lnL>
                    <a:lnR>
                      <a:noFill/>
                    </a:lnR>
                    <a:lnT>
                      <a:noFill/>
                    </a:lnT>
                    <a:lnB>
                      <a:noFill/>
                    </a:lnB>
                  </a:tcPr>
                </a:tc>
                <a:tc>
                  <a:txBody>
                    <a:bodyPr/>
                    <a:lstStyle/>
                    <a:p>
                      <a:r>
                        <a:rPr lang="bn-IN" sz="2800">
                          <a:latin typeface="NikoshBAN" pitchFamily="2" charset="0"/>
                          <a:cs typeface="NikoshBAN" pitchFamily="2" charset="0"/>
                          <a:hlinkClick r:id="rId4" tooltip="বৈশাখ"/>
                        </a:rPr>
                        <a:t>বৈশাখ</a:t>
                      </a:r>
                      <a:r>
                        <a:rPr lang="bn-IN" sz="2800">
                          <a:latin typeface="NikoshBAN" pitchFamily="2" charset="0"/>
                          <a:cs typeface="NikoshBAN" pitchFamily="2" charset="0"/>
                        </a:rPr>
                        <a:t>, </a:t>
                      </a:r>
                      <a:r>
                        <a:rPr lang="bn-IN" sz="2800">
                          <a:latin typeface="NikoshBAN" pitchFamily="2" charset="0"/>
                          <a:cs typeface="NikoshBAN" pitchFamily="2" charset="0"/>
                          <a:hlinkClick r:id="rId5" tooltip="জ্যৈষ্ঠ"/>
                        </a:rPr>
                        <a:t>জ্যৈষ্ঠ</a:t>
                      </a:r>
                      <a:endParaRPr lang="bn-IN" sz="2800">
                        <a:latin typeface="NikoshBAN" pitchFamily="2" charset="0"/>
                        <a:cs typeface="NikoshBAN" pitchFamily="2" charset="0"/>
                      </a:endParaRPr>
                    </a:p>
                  </a:txBody>
                  <a:tcPr anchor="ctr">
                    <a:lnL>
                      <a:noFill/>
                    </a:lnL>
                    <a:lnR>
                      <a:noFill/>
                    </a:lnR>
                    <a:lnT>
                      <a:noFill/>
                    </a:lnT>
                    <a:lnB>
                      <a:noFill/>
                    </a:lnB>
                  </a:tcPr>
                </a:tc>
              </a:tr>
              <a:tr h="383689">
                <a:tc>
                  <a:txBody>
                    <a:bodyPr/>
                    <a:lstStyle/>
                    <a:p>
                      <a:r>
                        <a:rPr lang="bn-IN" sz="2800">
                          <a:latin typeface="NikoshBAN" pitchFamily="2" charset="0"/>
                          <a:cs typeface="NikoshBAN" pitchFamily="2" charset="0"/>
                        </a:rPr>
                        <a:t>বর্ষা</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মধ্য-জুন</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মধ্য-আগস্ট</a:t>
                      </a:r>
                    </a:p>
                  </a:txBody>
                  <a:tcPr anchor="ctr">
                    <a:lnL>
                      <a:noFill/>
                    </a:lnL>
                    <a:lnR>
                      <a:noFill/>
                    </a:lnR>
                    <a:lnT>
                      <a:noFill/>
                    </a:lnT>
                    <a:lnB>
                      <a:noFill/>
                    </a:lnB>
                  </a:tcPr>
                </a:tc>
                <a:tc>
                  <a:txBody>
                    <a:bodyPr/>
                    <a:lstStyle/>
                    <a:p>
                      <a:r>
                        <a:rPr lang="bn-IN" sz="2800">
                          <a:latin typeface="NikoshBAN" pitchFamily="2" charset="0"/>
                          <a:cs typeface="NikoshBAN" pitchFamily="2" charset="0"/>
                          <a:hlinkClick r:id="rId6" tooltip="আষাঢ়"/>
                        </a:rPr>
                        <a:t>আষাঢ়</a:t>
                      </a:r>
                      <a:r>
                        <a:rPr lang="bn-IN" sz="2800">
                          <a:latin typeface="NikoshBAN" pitchFamily="2" charset="0"/>
                          <a:cs typeface="NikoshBAN" pitchFamily="2" charset="0"/>
                        </a:rPr>
                        <a:t>, </a:t>
                      </a:r>
                      <a:r>
                        <a:rPr lang="bn-IN" sz="2800">
                          <a:latin typeface="NikoshBAN" pitchFamily="2" charset="0"/>
                          <a:cs typeface="NikoshBAN" pitchFamily="2" charset="0"/>
                          <a:hlinkClick r:id="rId7" tooltip="শ্রাবণ"/>
                        </a:rPr>
                        <a:t>শ্রাবণ</a:t>
                      </a:r>
                      <a:endParaRPr lang="bn-IN" sz="2800">
                        <a:latin typeface="NikoshBAN" pitchFamily="2" charset="0"/>
                        <a:cs typeface="NikoshBAN" pitchFamily="2" charset="0"/>
                      </a:endParaRPr>
                    </a:p>
                  </a:txBody>
                  <a:tcPr anchor="ctr">
                    <a:lnL>
                      <a:noFill/>
                    </a:lnL>
                    <a:lnR>
                      <a:noFill/>
                    </a:lnR>
                    <a:lnT>
                      <a:noFill/>
                    </a:lnT>
                    <a:lnB>
                      <a:noFill/>
                    </a:lnB>
                  </a:tcPr>
                </a:tc>
              </a:tr>
              <a:tr h="383689">
                <a:tc>
                  <a:txBody>
                    <a:bodyPr/>
                    <a:lstStyle/>
                    <a:p>
                      <a:r>
                        <a:rPr lang="bn-IN" sz="2800">
                          <a:latin typeface="NikoshBAN" pitchFamily="2" charset="0"/>
                          <a:cs typeface="NikoshBAN" pitchFamily="2" charset="0"/>
                        </a:rPr>
                        <a:t>শরৎ</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মধ্য-আগস্ট</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মধ্য-অক্টোবর</a:t>
                      </a:r>
                    </a:p>
                  </a:txBody>
                  <a:tcPr anchor="ctr">
                    <a:lnL>
                      <a:noFill/>
                    </a:lnL>
                    <a:lnR>
                      <a:noFill/>
                    </a:lnR>
                    <a:lnT>
                      <a:noFill/>
                    </a:lnT>
                    <a:lnB>
                      <a:noFill/>
                    </a:lnB>
                  </a:tcPr>
                </a:tc>
                <a:tc>
                  <a:txBody>
                    <a:bodyPr/>
                    <a:lstStyle/>
                    <a:p>
                      <a:r>
                        <a:rPr lang="bn-IN" sz="2800">
                          <a:latin typeface="NikoshBAN" pitchFamily="2" charset="0"/>
                          <a:cs typeface="NikoshBAN" pitchFamily="2" charset="0"/>
                          <a:hlinkClick r:id="rId8" tooltip="ভাদ্র"/>
                        </a:rPr>
                        <a:t>ভাদ্র</a:t>
                      </a:r>
                      <a:r>
                        <a:rPr lang="bn-IN" sz="2800">
                          <a:latin typeface="NikoshBAN" pitchFamily="2" charset="0"/>
                          <a:cs typeface="NikoshBAN" pitchFamily="2" charset="0"/>
                        </a:rPr>
                        <a:t>, </a:t>
                      </a:r>
                      <a:r>
                        <a:rPr lang="bn-IN" sz="2800">
                          <a:latin typeface="NikoshBAN" pitchFamily="2" charset="0"/>
                          <a:cs typeface="NikoshBAN" pitchFamily="2" charset="0"/>
                          <a:hlinkClick r:id="rId9" tooltip="আশ্বিন"/>
                        </a:rPr>
                        <a:t>আশ্বিন</a:t>
                      </a:r>
                      <a:endParaRPr lang="bn-IN" sz="2800">
                        <a:latin typeface="NikoshBAN" pitchFamily="2" charset="0"/>
                        <a:cs typeface="NikoshBAN" pitchFamily="2" charset="0"/>
                      </a:endParaRPr>
                    </a:p>
                  </a:txBody>
                  <a:tcPr anchor="ctr">
                    <a:lnL>
                      <a:noFill/>
                    </a:lnL>
                    <a:lnR>
                      <a:noFill/>
                    </a:lnR>
                    <a:lnT>
                      <a:noFill/>
                    </a:lnT>
                    <a:lnB>
                      <a:noFill/>
                    </a:lnB>
                  </a:tcPr>
                </a:tc>
              </a:tr>
              <a:tr h="671457">
                <a:tc>
                  <a:txBody>
                    <a:bodyPr/>
                    <a:lstStyle/>
                    <a:p>
                      <a:r>
                        <a:rPr lang="bn-IN" sz="2800">
                          <a:latin typeface="NikoshBAN" pitchFamily="2" charset="0"/>
                          <a:cs typeface="NikoshBAN" pitchFamily="2" charset="0"/>
                        </a:rPr>
                        <a:t>হেমন্ত</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মধ্য-অক্টোবর</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মধ্য-ডিসেম্বর</a:t>
                      </a:r>
                    </a:p>
                  </a:txBody>
                  <a:tcPr anchor="ctr">
                    <a:lnL>
                      <a:noFill/>
                    </a:lnL>
                    <a:lnR>
                      <a:noFill/>
                    </a:lnR>
                    <a:lnT>
                      <a:noFill/>
                    </a:lnT>
                    <a:lnB>
                      <a:noFill/>
                    </a:lnB>
                  </a:tcPr>
                </a:tc>
                <a:tc>
                  <a:txBody>
                    <a:bodyPr/>
                    <a:lstStyle/>
                    <a:p>
                      <a:r>
                        <a:rPr lang="bn-IN" sz="2800">
                          <a:latin typeface="NikoshBAN" pitchFamily="2" charset="0"/>
                          <a:cs typeface="NikoshBAN" pitchFamily="2" charset="0"/>
                          <a:hlinkClick r:id="rId10" tooltip="কার্তিক"/>
                        </a:rPr>
                        <a:t>কার্তিক</a:t>
                      </a:r>
                      <a:r>
                        <a:rPr lang="bn-IN" sz="2800">
                          <a:latin typeface="NikoshBAN" pitchFamily="2" charset="0"/>
                          <a:cs typeface="NikoshBAN" pitchFamily="2" charset="0"/>
                        </a:rPr>
                        <a:t>, </a:t>
                      </a:r>
                      <a:r>
                        <a:rPr lang="bn-IN" sz="2800">
                          <a:latin typeface="NikoshBAN" pitchFamily="2" charset="0"/>
                          <a:cs typeface="NikoshBAN" pitchFamily="2" charset="0"/>
                          <a:hlinkClick r:id="rId11" tooltip="অগ্রহায়ণ"/>
                        </a:rPr>
                        <a:t>অগ্রহায়ণ</a:t>
                      </a:r>
                      <a:endParaRPr lang="bn-IN" sz="2800">
                        <a:latin typeface="NikoshBAN" pitchFamily="2" charset="0"/>
                        <a:cs typeface="NikoshBAN" pitchFamily="2" charset="0"/>
                      </a:endParaRPr>
                    </a:p>
                  </a:txBody>
                  <a:tcPr anchor="ctr">
                    <a:lnL>
                      <a:noFill/>
                    </a:lnL>
                    <a:lnR>
                      <a:noFill/>
                    </a:lnR>
                    <a:lnT>
                      <a:noFill/>
                    </a:lnT>
                    <a:lnB>
                      <a:noFill/>
                    </a:lnB>
                  </a:tcPr>
                </a:tc>
              </a:tr>
              <a:tr h="383689">
                <a:tc>
                  <a:txBody>
                    <a:bodyPr/>
                    <a:lstStyle/>
                    <a:p>
                      <a:r>
                        <a:rPr lang="bn-IN" sz="2800">
                          <a:latin typeface="NikoshBAN" pitchFamily="2" charset="0"/>
                          <a:cs typeface="NikoshBAN" pitchFamily="2" charset="0"/>
                        </a:rPr>
                        <a:t>শীত</a:t>
                      </a:r>
                    </a:p>
                  </a:txBody>
                  <a:tcPr anchor="ctr">
                    <a:lnL>
                      <a:noFill/>
                    </a:lnL>
                    <a:lnR>
                      <a:noFill/>
                    </a:lnR>
                    <a:lnT>
                      <a:noFill/>
                    </a:lnT>
                    <a:lnB>
                      <a:noFill/>
                    </a:lnB>
                  </a:tcPr>
                </a:tc>
                <a:tc>
                  <a:txBody>
                    <a:bodyPr/>
                    <a:lstStyle/>
                    <a:p>
                      <a:r>
                        <a:rPr lang="bn-IN" sz="2800" dirty="0">
                          <a:latin typeface="NikoshBAN" pitchFamily="2" charset="0"/>
                          <a:cs typeface="NikoshBAN" pitchFamily="2" charset="0"/>
                        </a:rPr>
                        <a:t>মধ্য-ডিসেম্বর</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মধ্য-ফেব্রুয়ারি</a:t>
                      </a:r>
                    </a:p>
                  </a:txBody>
                  <a:tcPr anchor="ctr">
                    <a:lnL>
                      <a:noFill/>
                    </a:lnL>
                    <a:lnR>
                      <a:noFill/>
                    </a:lnR>
                    <a:lnT>
                      <a:noFill/>
                    </a:lnT>
                    <a:lnB>
                      <a:noFill/>
                    </a:lnB>
                  </a:tcPr>
                </a:tc>
                <a:tc>
                  <a:txBody>
                    <a:bodyPr/>
                    <a:lstStyle/>
                    <a:p>
                      <a:r>
                        <a:rPr lang="bn-IN" sz="2800">
                          <a:latin typeface="NikoshBAN" pitchFamily="2" charset="0"/>
                          <a:cs typeface="NikoshBAN" pitchFamily="2" charset="0"/>
                          <a:hlinkClick r:id="rId12" tooltip="পৌষ"/>
                        </a:rPr>
                        <a:t>পৌষ</a:t>
                      </a:r>
                      <a:r>
                        <a:rPr lang="bn-IN" sz="2800">
                          <a:latin typeface="NikoshBAN" pitchFamily="2" charset="0"/>
                          <a:cs typeface="NikoshBAN" pitchFamily="2" charset="0"/>
                        </a:rPr>
                        <a:t>, </a:t>
                      </a:r>
                      <a:r>
                        <a:rPr lang="bn-IN" sz="2800">
                          <a:latin typeface="NikoshBAN" pitchFamily="2" charset="0"/>
                          <a:cs typeface="NikoshBAN" pitchFamily="2" charset="0"/>
                          <a:hlinkClick r:id="rId13" tooltip="মাঘ"/>
                        </a:rPr>
                        <a:t>মাঘ</a:t>
                      </a:r>
                      <a:endParaRPr lang="bn-IN" sz="2800">
                        <a:latin typeface="NikoshBAN" pitchFamily="2" charset="0"/>
                        <a:cs typeface="NikoshBAN" pitchFamily="2" charset="0"/>
                      </a:endParaRPr>
                    </a:p>
                  </a:txBody>
                  <a:tcPr anchor="ctr">
                    <a:lnL>
                      <a:noFill/>
                    </a:lnL>
                    <a:lnR>
                      <a:noFill/>
                    </a:lnR>
                    <a:lnT>
                      <a:noFill/>
                    </a:lnT>
                    <a:lnB>
                      <a:noFill/>
                    </a:lnB>
                  </a:tcPr>
                </a:tc>
              </a:tr>
              <a:tr h="383689">
                <a:tc>
                  <a:txBody>
                    <a:bodyPr/>
                    <a:lstStyle/>
                    <a:p>
                      <a:r>
                        <a:rPr lang="bn-IN" sz="2800">
                          <a:latin typeface="NikoshBAN" pitchFamily="2" charset="0"/>
                          <a:cs typeface="NikoshBAN" pitchFamily="2" charset="0"/>
                        </a:rPr>
                        <a:t>বসন্ত</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মধ্য-ফেব্রুয়ারি</a:t>
                      </a:r>
                    </a:p>
                  </a:txBody>
                  <a:tcPr anchor="ctr">
                    <a:lnL>
                      <a:noFill/>
                    </a:lnL>
                    <a:lnR>
                      <a:noFill/>
                    </a:lnR>
                    <a:lnT>
                      <a:noFill/>
                    </a:lnT>
                    <a:lnB>
                      <a:noFill/>
                    </a:lnB>
                  </a:tcPr>
                </a:tc>
                <a:tc>
                  <a:txBody>
                    <a:bodyPr/>
                    <a:lstStyle/>
                    <a:p>
                      <a:r>
                        <a:rPr lang="bn-IN" sz="2800">
                          <a:latin typeface="NikoshBAN" pitchFamily="2" charset="0"/>
                          <a:cs typeface="NikoshBAN" pitchFamily="2" charset="0"/>
                        </a:rPr>
                        <a:t>মধ্য-এপ্রিল</a:t>
                      </a:r>
                    </a:p>
                  </a:txBody>
                  <a:tcPr anchor="ctr">
                    <a:lnL>
                      <a:noFill/>
                    </a:lnL>
                    <a:lnR>
                      <a:noFill/>
                    </a:lnR>
                    <a:lnT>
                      <a:noFill/>
                    </a:lnT>
                    <a:lnB>
                      <a:noFill/>
                    </a:lnB>
                  </a:tcPr>
                </a:tc>
                <a:tc>
                  <a:txBody>
                    <a:bodyPr/>
                    <a:lstStyle/>
                    <a:p>
                      <a:r>
                        <a:rPr lang="bn-IN" sz="2800" dirty="0">
                          <a:latin typeface="NikoshBAN" pitchFamily="2" charset="0"/>
                          <a:cs typeface="NikoshBAN" pitchFamily="2" charset="0"/>
                          <a:hlinkClick r:id="rId14" tooltip="ফাল্গুন"/>
                        </a:rPr>
                        <a:t>ফাল্গুন</a:t>
                      </a:r>
                      <a:r>
                        <a:rPr lang="bn-IN" sz="2800" dirty="0">
                          <a:latin typeface="NikoshBAN" pitchFamily="2" charset="0"/>
                          <a:cs typeface="NikoshBAN" pitchFamily="2" charset="0"/>
                        </a:rPr>
                        <a:t>, </a:t>
                      </a:r>
                      <a:r>
                        <a:rPr lang="bn-IN" sz="2800" dirty="0">
                          <a:latin typeface="NikoshBAN" pitchFamily="2" charset="0"/>
                          <a:cs typeface="NikoshBAN" pitchFamily="2" charset="0"/>
                          <a:hlinkClick r:id="rId15" tooltip="চৈত্র"/>
                        </a:rPr>
                        <a:t>চৈত্র</a:t>
                      </a:r>
                      <a:endParaRPr lang="bn-IN" sz="2800" dirty="0">
                        <a:latin typeface="NikoshBAN" pitchFamily="2" charset="0"/>
                        <a:cs typeface="NikoshBAN" pitchFamily="2" charset="0"/>
                      </a:endParaRPr>
                    </a:p>
                  </a:txBody>
                  <a:tcPr anchor="ctr">
                    <a:lnL>
                      <a:noFill/>
                    </a:lnL>
                    <a:lnR>
                      <a:noFill/>
                    </a:lnR>
                    <a:lnT>
                      <a:noFill/>
                    </a:lnT>
                    <a:lnB>
                      <a:noFill/>
                    </a:lnB>
                  </a:tcPr>
                </a:tc>
              </a:tr>
            </a:tbl>
          </a:graphicData>
        </a:graphic>
      </p:graphicFrame>
      <p:sp>
        <p:nvSpPr>
          <p:cNvPr id="11265" name="Rectangle 1"/>
          <p:cNvSpPr>
            <a:spLocks noChangeArrowheads="1"/>
          </p:cNvSpPr>
          <p:nvPr/>
        </p:nvSpPr>
        <p:spPr bwMode="auto">
          <a:xfrm>
            <a:off x="228600" y="304800"/>
            <a:ext cx="8915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NikoshBAN" pitchFamily="2" charset="0"/>
                <a:cs typeface="NikoshBAN" pitchFamily="2" charset="0"/>
                <a:hlinkClick r:id="rId16" tooltip="বাংলা বর্ষপঞ্জিকা (পাতার অস্তিত্ব নেই)"/>
              </a:rPr>
              <a:t>বাংলা বর্ষপঞ্জিকা</a:t>
            </a:r>
            <a:r>
              <a:rPr kumimoji="0" lang="bn-IN" sz="2800" b="0" i="0" u="none" strike="noStrike" cap="none" normalizeH="0" baseline="0" dirty="0" smtClean="0">
                <a:ln>
                  <a:noFill/>
                </a:ln>
                <a:solidFill>
                  <a:schemeClr val="tx1"/>
                </a:solidFill>
                <a:effectLst/>
                <a:latin typeface="NikoshBAN" pitchFamily="2" charset="0"/>
                <a:cs typeface="NikoshBAN" pitchFamily="2" charset="0"/>
              </a:rPr>
              <a:t> </a:t>
            </a:r>
            <a:endParaRPr kumimoji="0" lang="en-GB" sz="28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NikoshBAN" pitchFamily="2" charset="0"/>
                <a:cs typeface="NikoshBAN" pitchFamily="2" charset="0"/>
              </a:rPr>
              <a:t>অনুযায়ী ৬টি ঋতু রয়েছে। প্রতি দুই মাসে একটি ঋতুর আর্বিভাব ঘটে।নীচে তার বিবরণ ছক আকারে দেয়া হলোঃ</a:t>
            </a:r>
            <a:r>
              <a:rPr kumimoji="0" lang="en-US" sz="2800" b="0" i="0" u="none" strike="noStrike" cap="none" normalizeH="0" baseline="0" dirty="0" smtClean="0">
                <a:ln>
                  <a:noFill/>
                </a:ln>
                <a:solidFill>
                  <a:schemeClr val="tx1"/>
                </a:solidFill>
                <a:effectLst/>
                <a:latin typeface="NikoshBAN" pitchFamily="2" charset="0"/>
                <a:cs typeface="NikoshBAN" pitchFamily="2" charset="0"/>
              </a:rPr>
              <a:t>-</a:t>
            </a:r>
          </a:p>
        </p:txBody>
      </p:sp>
      <p:sp>
        <p:nvSpPr>
          <p:cNvPr id="6" name="Footer Placeholder 5"/>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diamond(in)">
                                      <p:cBhvr>
                                        <p:cTn id="7" dur="2000"/>
                                        <p:tgtEl>
                                          <p:spTgt spid="11265"/>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anvasTentWithFly644and647.jpg"/>
          <p:cNvPicPr>
            <a:picLocks noChangeAspect="1"/>
          </p:cNvPicPr>
          <p:nvPr/>
        </p:nvPicPr>
        <p:blipFill>
          <a:blip r:embed="rId3"/>
          <a:stretch>
            <a:fillRect/>
          </a:stretch>
        </p:blipFill>
        <p:spPr>
          <a:xfrm>
            <a:off x="457200" y="304800"/>
            <a:ext cx="8204199" cy="62293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5"/>
          <p:cNvSpPr/>
          <p:nvPr/>
        </p:nvSpPr>
        <p:spPr>
          <a:xfrm>
            <a:off x="3352800" y="381000"/>
            <a:ext cx="4261103" cy="707886"/>
          </a:xfrm>
          <a:prstGeom prst="rect">
            <a:avLst/>
          </a:prstGeom>
        </p:spPr>
        <p:txBody>
          <a:bodyPr wrap="none">
            <a:spAutoFit/>
          </a:bodyPr>
          <a:lstStyle/>
          <a:p>
            <a:pPr algn="ctr"/>
            <a:r>
              <a:rPr lang="bn-IN" sz="4000" dirty="0" smtClean="0">
                <a:solidFill>
                  <a:schemeClr val="accent6">
                    <a:lumMod val="75000"/>
                  </a:schemeClr>
                </a:solidFill>
                <a:latin typeface="NikoshBAN" pitchFamily="2" charset="0"/>
                <a:cs typeface="NikoshBAN" pitchFamily="2" charset="0"/>
              </a:rPr>
              <a:t>তাঁবু ও তাঁবুর বিভিন্ন অংশ </a:t>
            </a:r>
            <a:endParaRPr lang="en-GB" sz="4000" dirty="0" smtClean="0">
              <a:solidFill>
                <a:schemeClr val="accent6">
                  <a:lumMod val="75000"/>
                </a:schemeClr>
              </a:solidFill>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descr="page32output.jpg"/>
          <p:cNvPicPr>
            <a:picLocks noChangeAspect="1"/>
          </p:cNvPicPr>
          <p:nvPr/>
        </p:nvPicPr>
        <p:blipFill>
          <a:blip r:embed="rId3"/>
          <a:srcRect l="25556" t="59528" r="26993" b="17778"/>
          <a:stretch>
            <a:fillRect/>
          </a:stretch>
        </p:blipFill>
        <p:spPr>
          <a:xfrm>
            <a:off x="0" y="0"/>
            <a:ext cx="9144000" cy="6858001"/>
          </a:xfrm>
          <a:prstGeom prst="rect">
            <a:avLst/>
          </a:prstGeom>
          <a:ln w="57150">
            <a:solidFill>
              <a:schemeClr val="accent6">
                <a:lumMod val="75000"/>
              </a:schemeClr>
            </a:solidFill>
          </a:ln>
        </p:spPr>
      </p:pic>
      <p:sp>
        <p:nvSpPr>
          <p:cNvPr id="4" name="Rectangle 3"/>
          <p:cNvSpPr/>
          <p:nvPr/>
        </p:nvSpPr>
        <p:spPr>
          <a:xfrm>
            <a:off x="3505200" y="152400"/>
            <a:ext cx="4267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Horizontal bar/Ridge Pole</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609600" y="0"/>
            <a:ext cx="2438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Pin</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 name="Straight Arrow Connector 6"/>
          <p:cNvCxnSpPr/>
          <p:nvPr/>
        </p:nvCxnSpPr>
        <p:spPr>
          <a:xfrm>
            <a:off x="2133600" y="609600"/>
            <a:ext cx="609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 y="1066800"/>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Pinhole</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381000" y="1676400"/>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Guy Line</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381000" y="5410200"/>
            <a:ext cx="2133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Fly/Front Flap</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3124200" y="5638800"/>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Shed</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4495800" y="6248400"/>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Side Flap</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6248400" y="6172200"/>
            <a:ext cx="1676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Guy Rope</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3276600" y="5562600"/>
            <a:ext cx="152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Shed</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7848600" y="5486400"/>
            <a:ext cx="990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Pole</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15"/>
          <p:cNvSpPr/>
          <p:nvPr/>
        </p:nvSpPr>
        <p:spPr>
          <a:xfrm>
            <a:off x="6096000" y="5791200"/>
            <a:ext cx="762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Peg</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Footer Placeholder 16"/>
          <p:cNvSpPr>
            <a:spLocks noGrp="1"/>
          </p:cNvSpPr>
          <p:nvPr>
            <p:ph type="ftr" sz="quarter" idx="11"/>
          </p:nvPr>
        </p:nvSpPr>
        <p:spPr/>
        <p:txBody>
          <a:bodyPr/>
          <a:lstStyle/>
          <a:p>
            <a:r>
              <a:rPr lang="en-US" smtClean="0"/>
              <a:t>Md Abdul Malik_hm@Siramishi GPS</a:t>
            </a:r>
            <a:endParaRPr lang="en-US"/>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81000" y="1143000"/>
            <a:ext cx="1981200" cy="769441"/>
          </a:xfrm>
          <a:prstGeom prst="rect">
            <a:avLst/>
          </a:prstGeom>
          <a:noFill/>
        </p:spPr>
        <p:txBody>
          <a:bodyPr wrap="square" rtlCol="0">
            <a:spAutoFit/>
          </a:bodyPr>
          <a:lstStyle/>
          <a:p>
            <a:pPr algn="ctr"/>
            <a:r>
              <a:rPr lang="bn-IN" sz="4400" b="1" dirty="0" smtClean="0">
                <a:effectLst>
                  <a:outerShdw blurRad="38100" dist="38100" dir="2700000" algn="tl">
                    <a:srgbClr val="000000">
                      <a:alpha val="43137"/>
                    </a:srgbClr>
                  </a:outerShdw>
                </a:effectLst>
                <a:latin typeface="NikoshBAN" pitchFamily="2" charset="0"/>
                <a:cs typeface="NikoshBAN" pitchFamily="2" charset="0"/>
              </a:rPr>
              <a:t>আখলাক</a:t>
            </a:r>
            <a:endParaRPr lang="en-GB" sz="4400" b="1" dirty="0" smtClean="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304800" y="304800"/>
            <a:ext cx="4267200" cy="646331"/>
          </a:xfrm>
          <a:prstGeom prst="rect">
            <a:avLst/>
          </a:prstGeom>
          <a:noFill/>
        </p:spPr>
        <p:txBody>
          <a:bodyPr wrap="square" rtlCol="0">
            <a:spAutoFit/>
          </a:bodyPr>
          <a:lstStyle/>
          <a:p>
            <a:pPr>
              <a:buFont typeface="Wingdings" pitchFamily="2" charset="2"/>
              <a:buChar char="v"/>
            </a:pPr>
            <a:r>
              <a:rPr lang="bn-IN" sz="3600" b="1" dirty="0" smtClean="0">
                <a:latin typeface="NikoshBAN" pitchFamily="2" charset="0"/>
                <a:cs typeface="NikoshBAN" pitchFamily="2" charset="0"/>
              </a:rPr>
              <a:t> থাকব ভাল</a:t>
            </a:r>
            <a:endParaRPr lang="en-GB" sz="3600" b="1" dirty="0">
              <a:latin typeface="NikoshBAN" pitchFamily="2" charset="0"/>
              <a:cs typeface="NikoshBAN" pitchFamily="2" charset="0"/>
            </a:endParaRPr>
          </a:p>
        </p:txBody>
      </p:sp>
      <p:sp>
        <p:nvSpPr>
          <p:cNvPr id="6" name="TextBox 5"/>
          <p:cNvSpPr txBox="1"/>
          <p:nvPr/>
        </p:nvSpPr>
        <p:spPr>
          <a:xfrm>
            <a:off x="685800" y="2057400"/>
            <a:ext cx="8077200" cy="25545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IN" sz="3200" dirty="0" smtClean="0">
                <a:latin typeface="NikoshBAN" pitchFamily="2" charset="0"/>
                <a:cs typeface="NikoshBAN" pitchFamily="2" charset="0"/>
              </a:rPr>
              <a:t>        সুন্দর স্বভাব ও ভালো চরিত্রকে আরবিতে আখলাক বলে। চরিত্র ভালো হলে জীবন সুন্দর হয়। সুখের হয়।আখিরাতে শান্তি পাওয়া যায়। সুখ পাওয়া যায়। সুন্দর ও ভালো চরিত্রই সচ্চরিত্র। যেমন সত্য কথা বলা। রোগীর সেবা করা। আব্বা- আম্মাকে সম্মান করা।প্রতিবেশীর সাথে ভাল ব্যবহার করা।</a:t>
            </a:r>
            <a:endParaRPr lang="en-GB" sz="3200" dirty="0" smtClean="0">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33400" y="457200"/>
            <a:ext cx="4800600" cy="707886"/>
          </a:xfrm>
          <a:prstGeom prst="rect">
            <a:avLst/>
          </a:prstGeom>
          <a:noFill/>
        </p:spPr>
        <p:txBody>
          <a:bodyPr wrap="square" rtlCol="0">
            <a:spAutoFit/>
          </a:bodyPr>
          <a:lstStyle/>
          <a:p>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নবী ও রাসুল সম্পর্ক বল</a:t>
            </a:r>
            <a:endParaRPr lang="en-GB"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7" name="TextBox 6"/>
          <p:cNvSpPr txBox="1"/>
          <p:nvPr/>
        </p:nvSpPr>
        <p:spPr>
          <a:xfrm>
            <a:off x="457200" y="1371600"/>
            <a:ext cx="8077200" cy="4031873"/>
          </a:xfrm>
          <a:prstGeom prst="rect">
            <a:avLst/>
          </a:prstGeom>
          <a:effectLst>
            <a:glow rad="635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bn-IN" sz="3200" dirty="0" smtClean="0">
                <a:latin typeface="NikoshBAN" pitchFamily="2" charset="0"/>
                <a:cs typeface="NikoshBAN" pitchFamily="2" charset="0"/>
              </a:rPr>
              <a:t>   আল্লাহ তায়ালা মানুষের হিদায়েতের জন্য যুগে যুগে নবি-রাসুল পাঠিয়েছেন। তাঁরা নিজেরা আল্লাহর হুকুম পালন করে মানুষদের হা্তে- কলমে শিক্ষা দিতেন। নবি- রাসুলগন ছিলেন উত্তম চরিত্রের অধিকারী। তাঁরা ছিলেন সত্যবাদী, নির্লোভ ও নিষ্পাপ। তাঁরা আজীবন মানুষের কল্যাণে কাজ করেছেন। তাঁরা আল্লাহ তায়ালার দীন প্রচারে সীমাহীন ত্যাগ স্বীকার করেছেন। পৃথিবীতে অনেক নবি- রাসুল এসেছেন। তাঁদের মধ্যে সর্বপ্রথম নবি হযরত আদম (আ) আর সর্বশেষ নবি হযরত মুহাম্মদ (স)।</a:t>
            </a:r>
            <a:endParaRPr lang="en-GB" sz="3200" dirty="0" smtClean="0">
              <a:latin typeface="NikoshBAN" pitchFamily="2" charset="0"/>
              <a:cs typeface="NikoshBAN" pitchFamily="2" charset="0"/>
            </a:endParaRPr>
          </a:p>
        </p:txBody>
      </p:sp>
      <p:sp>
        <p:nvSpPr>
          <p:cNvPr id="6" name="Footer Placeholder 5"/>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0" name="Rectangle 2"/>
          <p:cNvSpPr>
            <a:spLocks noChangeArrowheads="1"/>
          </p:cNvSpPr>
          <p:nvPr/>
        </p:nvSpPr>
        <p:spPr bwMode="auto">
          <a:xfrm>
            <a:off x="381000" y="381000"/>
            <a:ext cx="84582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২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নম্বর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পিটি</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বক্ষদেশের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জন্য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সোজা</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অবস্থা</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থেকে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সামনের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ঝুঁকে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বাহু</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স্থির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অবস্থায়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নীচের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এমনভাবে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ঝুলিয়ে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অগ্রবাহুর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পেছন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পাশাপাশি</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অবস্থায়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হাঁটুর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সামনের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থাকে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নিঃশ্বাস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গ্রহণ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ধীরে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ধীরে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উপর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উঠাতে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এ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গভীরভাবে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যতটুকু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নিঃশ্বাস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গ্রহণ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এরপর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হাতদুটো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ক্রমান্বয়ে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পিছন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শব্দ</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দম</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ছাড়তে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descr="https://2.bp.blogspot.com/-1HHrnIgtjZ0/WEan7MFzGvI/AAAAAAAAQ7A/KpdpEiQKIEoCEzegFio5P7RECFMuQ5gZQCLcB/s320/BP%2BPT-2.png">
            <a:hlinkClick r:id="rId4"/>
          </p:cNvPr>
          <p:cNvPicPr>
            <a:picLocks noChangeAspect="1" noChangeArrowheads="1"/>
          </p:cNvPicPr>
          <p:nvPr/>
        </p:nvPicPr>
        <p:blipFill>
          <a:blip r:embed="rId5"/>
          <a:srcRect b="12727"/>
          <a:stretch>
            <a:fillRect/>
          </a:stretch>
        </p:blipFill>
        <p:spPr bwMode="auto">
          <a:xfrm>
            <a:off x="2057400" y="2819400"/>
            <a:ext cx="5333999" cy="320040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wedge">
                                      <p:cBhvr>
                                        <p:cTn id="7" dur="20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319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1"/>
          </p:nvPr>
        </p:nvSpPr>
        <p:spPr/>
        <p:txBody>
          <a:bodyPr/>
          <a:lstStyle/>
          <a:p>
            <a:r>
              <a:rPr lang="en-US" smtClean="0"/>
              <a:t>Md Abdul Malik_hm@Siramishi GPS</a:t>
            </a:r>
            <a:endParaRPr lang="en-US"/>
          </a:p>
        </p:txBody>
      </p:sp>
      <p:sp>
        <p:nvSpPr>
          <p:cNvPr id="5" name="TextBox 4"/>
          <p:cNvSpPr txBox="1"/>
          <p:nvPr/>
        </p:nvSpPr>
        <p:spPr>
          <a:xfrm>
            <a:off x="1066800" y="2590800"/>
            <a:ext cx="7162800" cy="1754326"/>
          </a:xfrm>
          <a:prstGeom prst="rect">
            <a:avLst/>
          </a:prstGeom>
          <a:noFill/>
        </p:spPr>
        <p:txBody>
          <a:bodyPr wrap="square" rtlCol="0">
            <a:spAutoFit/>
          </a:bodyPr>
          <a:lstStyle/>
          <a:p>
            <a:r>
              <a:rPr lang="bn-IN" sz="3600" dirty="0" smtClean="0">
                <a:solidFill>
                  <a:srgbClr val="0070C0"/>
                </a:solidFill>
                <a:latin typeface="NikoshBAN" pitchFamily="2" charset="0"/>
                <a:cs typeface="NikoshBAN" pitchFamily="2" charset="0"/>
              </a:rPr>
              <a:t>এ পাঠ শেষে কাব স্কাউটস সদস্যরা </a:t>
            </a:r>
            <a:r>
              <a:rPr lang="en-GB" sz="3600" dirty="0" smtClean="0">
                <a:solidFill>
                  <a:srgbClr val="0070C0"/>
                </a:solidFill>
                <a:latin typeface="NikoshBAN" pitchFamily="2" charset="0"/>
                <a:cs typeface="NikoshBAN" pitchFamily="2" charset="0"/>
              </a:rPr>
              <a:t>. . .</a:t>
            </a:r>
            <a:endParaRPr lang="bn-IN" sz="3600" dirty="0" smtClean="0">
              <a:solidFill>
                <a:srgbClr val="0070C0"/>
              </a:solidFill>
              <a:latin typeface="NikoshBAN" pitchFamily="2" charset="0"/>
              <a:cs typeface="NikoshBAN" pitchFamily="2" charset="0"/>
            </a:endParaRPr>
          </a:p>
          <a:p>
            <a:pPr>
              <a:buFont typeface="Wingdings" pitchFamily="2" charset="2"/>
              <a:buChar char="ü"/>
            </a:pPr>
            <a:r>
              <a:rPr lang="bn-IN" sz="3600" dirty="0" smtClean="0">
                <a:solidFill>
                  <a:srgbClr val="0070C0"/>
                </a:solidFill>
                <a:latin typeface="NikoshBAN" pitchFamily="2" charset="0"/>
                <a:cs typeface="NikoshBAN" pitchFamily="2" charset="0"/>
              </a:rPr>
              <a:t> </a:t>
            </a:r>
            <a:r>
              <a:rPr lang="bn-IN" sz="3600" dirty="0" smtClean="0">
                <a:solidFill>
                  <a:srgbClr val="0070C0"/>
                </a:solidFill>
                <a:latin typeface="NikoshBAN" pitchFamily="2" charset="0"/>
                <a:cs typeface="NikoshBAN" pitchFamily="2" charset="0"/>
              </a:rPr>
              <a:t>চাঁদ তারা ব্যাজের তত্বীয় বিষয় বলতে পারবে।</a:t>
            </a:r>
          </a:p>
          <a:p>
            <a:pPr>
              <a:buFont typeface="Wingdings" pitchFamily="2" charset="2"/>
              <a:buChar char="ü"/>
            </a:pPr>
            <a:r>
              <a:rPr lang="bn-IN" sz="3600" dirty="0" smtClean="0">
                <a:solidFill>
                  <a:srgbClr val="0070C0"/>
                </a:solidFill>
                <a:latin typeface="NikoshBAN" pitchFamily="2" charset="0"/>
                <a:cs typeface="NikoshBAN" pitchFamily="2" charset="0"/>
              </a:rPr>
              <a:t> </a:t>
            </a:r>
            <a:r>
              <a:rPr lang="bn-IN" sz="3600" dirty="0" smtClean="0">
                <a:solidFill>
                  <a:srgbClr val="0070C0"/>
                </a:solidFill>
                <a:latin typeface="NikoshBAN" pitchFamily="2" charset="0"/>
                <a:cs typeface="NikoshBAN" pitchFamily="2" charset="0"/>
              </a:rPr>
              <a:t>চাঁদ তারা </a:t>
            </a:r>
            <a:r>
              <a:rPr lang="bn-IN" sz="3600" dirty="0" smtClean="0">
                <a:solidFill>
                  <a:srgbClr val="0070C0"/>
                </a:solidFill>
                <a:latin typeface="NikoshBAN" pitchFamily="2" charset="0"/>
                <a:cs typeface="NikoshBAN" pitchFamily="2" charset="0"/>
              </a:rPr>
              <a:t>ব্যাজের  দক্ষতা অর্জন করতে পারবে। </a:t>
            </a:r>
            <a:endParaRPr lang="en-GB" sz="3600" dirty="0" smtClean="0">
              <a:solidFill>
                <a:srgbClr val="0070C0"/>
              </a:solidFill>
              <a:latin typeface="NikoshBAN" pitchFamily="2" charset="0"/>
              <a:cs typeface="NikoshBAN" pitchFamily="2" charset="0"/>
            </a:endParaRPr>
          </a:p>
        </p:txBody>
      </p:sp>
      <p:sp>
        <p:nvSpPr>
          <p:cNvPr id="6" name="TextBox 5"/>
          <p:cNvSpPr txBox="1"/>
          <p:nvPr/>
        </p:nvSpPr>
        <p:spPr>
          <a:xfrm>
            <a:off x="2971800" y="1143000"/>
            <a:ext cx="3200400" cy="432375"/>
          </a:xfrm>
          <a:prstGeom prst="rect">
            <a:avLst/>
          </a:prstGeom>
          <a:noFill/>
        </p:spPr>
        <p:txBody>
          <a:bodyPr wrap="square" rtlCol="0">
            <a:prstTxWarp prst="textPlain">
              <a:avLst/>
            </a:prstTxWarp>
            <a:spAutoFit/>
          </a:bodyPr>
          <a:lstStyle/>
          <a:p>
            <a:r>
              <a:rPr lang="bn-IN" sz="3200" dirty="0" smtClean="0">
                <a:latin typeface="NikoshBAN" pitchFamily="2" charset="0"/>
                <a:cs typeface="NikoshBAN" pitchFamily="2" charset="0"/>
              </a:rPr>
              <a:t>শিখনফল</a:t>
            </a:r>
            <a:endParaRPr lang="en-GB" sz="32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3"/>
          <p:cNvSpPr>
            <a:spLocks noChangeArrowheads="1"/>
          </p:cNvSpPr>
          <p:nvPr/>
        </p:nvSpPr>
        <p:spPr bwMode="auto">
          <a:xfrm>
            <a:off x="304800" y="457200"/>
            <a:ext cx="8458200" cy="60016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স্রষ্টার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মুক্ত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বাতাস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ফুসফুসে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প্রবেশ</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রক্ত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সঞ্চালনে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সহায়ত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উচ্চারণ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endPar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ধন্যবাদ</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থ্যাংক্স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স্রষ্টার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উদ্দেশ্যে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সামনের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ন্যায়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ঝুঁকে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নিঃশ্বাস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এমনভাবে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ত্যাগ</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সবটুকু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বাতাসই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এসময়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যতবার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এরূপ</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হলো</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সংখ্যা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ইংরেজী</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উচ্চারণ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১২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স্মরণ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রাখতে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পিটির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ম</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ল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উদ্দেশ্য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কাঁধ</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বক্ষ</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হৃৎপি</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ণ্ড</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শ্বাসযন্ত্রসহ</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আভ্য</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ন্ত</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অন্যান্য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গুরুত্বপূর্ণ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অংশের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উন্নয়ন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সাধন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গভীরভাবে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নিঃশ্বাস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ত্যাগ</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ও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গ্রহণ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অত্যন্ত গুরুত্ব</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অধিক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মুক্ত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গ্রহণ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ফুসফুসের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জন্য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রক্ত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সঞ্চালনের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জন্য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খুবই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প্রয়োজন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বক্ষের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আকার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বৃদ্ধিতেও</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প্রয়োজন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রয়েছে</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কিন্তু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অত্য</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ন্ত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সতর্কতার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সাথে</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কখনও</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নাগাড়ে</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অনেকবার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যাবেনা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যতখানি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বিশেষ</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হাড়</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ও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পেছন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দিকটা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পর্য</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ন্ত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ফুলে</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উঠা</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পর্য</a:t>
            </a:r>
            <a:r>
              <a:rPr kumimoji="0" lang="bn-IN"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ন্ত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নাকের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সাহায্যে</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বাতাস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গ্রহণ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শেষ</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পুনরায়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পূর্বের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ন্যায়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নাক</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বাতাস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গ্রহণ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করতে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পুনরায়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ধীরে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ধীরে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মুখ</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দিয়ে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বাতাস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ছাড়তে</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এইভাবেই</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যথার্থ</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নিঃশ্বাস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গ্রহণ</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ও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ত্যাগের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মাধ্যমে</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বক্ষ</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হৃৎপিন্ড</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ফুসফুস</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ও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কন্ঠনালীর</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সমভাবে</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উন্নয়ন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সাধন</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r>
              <a:rPr kumimoji="0" lang="en-GB" sz="2400" b="0"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হয়</a:t>
            </a:r>
            <a:r>
              <a:rPr kumimoji="0" lang="en-GB"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
        <p:nvSpPr>
          <p:cNvPr id="6" name="TextBox 5"/>
          <p:cNvSpPr txBox="1"/>
          <p:nvPr/>
        </p:nvSpPr>
        <p:spPr>
          <a:xfrm>
            <a:off x="1190845" y="2193850"/>
            <a:ext cx="6781800" cy="2057400"/>
          </a:xfrm>
          <a:prstGeom prst="rect">
            <a:avLst/>
          </a:prstGeom>
          <a:noFill/>
        </p:spPr>
        <p:txBody>
          <a:bodyPr wrap="square" rtlCol="0">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n-IN"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3">
                      <a:satMod val="175000"/>
                      <a:alpha val="40000"/>
                    </a:schemeClr>
                  </a:glow>
                  <a:reflection blurRad="12700" stA="50000" endPos="50000" dist="5000" dir="5400000" sy="-100000" rotWithShape="0"/>
                </a:effectLst>
                <a:latin typeface="NikoshBAN" pitchFamily="2" charset="0"/>
                <a:cs typeface="NikoshBAN" pitchFamily="2" charset="0"/>
              </a:rPr>
              <a:t>ধন্যবাদ </a:t>
            </a:r>
            <a:endParaRPr lang="en-GB"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3">
                    <a:satMod val="175000"/>
                    <a:alpha val="40000"/>
                  </a:schemeClr>
                </a:glow>
                <a:reflection blurRad="12700" stA="50000" endPos="50000" dist="5000" dir="5400000" sy="-100000"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09600" y="1905000"/>
            <a:ext cx="5029200" cy="646331"/>
          </a:xfrm>
          <a:prstGeom prst="rect">
            <a:avLst/>
          </a:prstGeom>
          <a:noFill/>
        </p:spPr>
        <p:txBody>
          <a:bodyPr wrap="square" rtlCol="0">
            <a:spAutoFit/>
          </a:bodyPr>
          <a:lstStyle/>
          <a:p>
            <a:r>
              <a:rPr lang="en-GB" sz="3600" dirty="0" smtClean="0">
                <a:solidFill>
                  <a:srgbClr val="002060"/>
                </a:solidFill>
                <a:effectLst>
                  <a:glow rad="63500">
                    <a:schemeClr val="accent3">
                      <a:satMod val="175000"/>
                      <a:alpha val="40000"/>
                    </a:schemeClr>
                  </a:glow>
                </a:effectLst>
                <a:latin typeface="Times New Roman" pitchFamily="18" charset="0"/>
                <a:cs typeface="Times New Roman" pitchFamily="18" charset="0"/>
              </a:rPr>
              <a:t>Promise  of the cub scout</a:t>
            </a:r>
            <a:endParaRPr lang="en-GB" sz="3600" dirty="0">
              <a:solidFill>
                <a:srgbClr val="002060"/>
              </a:solidFill>
              <a:effectLst>
                <a:glow rad="63500">
                  <a:schemeClr val="accent3">
                    <a:satMod val="175000"/>
                    <a:alpha val="40000"/>
                  </a:schemeClr>
                </a:glow>
              </a:effectLst>
              <a:latin typeface="Times New Roman" pitchFamily="18" charset="0"/>
              <a:cs typeface="Times New Roman" pitchFamily="18" charset="0"/>
            </a:endParaRPr>
          </a:p>
        </p:txBody>
      </p:sp>
      <p:sp>
        <p:nvSpPr>
          <p:cNvPr id="5" name="TextBox 4"/>
          <p:cNvSpPr txBox="1"/>
          <p:nvPr/>
        </p:nvSpPr>
        <p:spPr>
          <a:xfrm>
            <a:off x="914400" y="2895600"/>
            <a:ext cx="7467600" cy="2062103"/>
          </a:xfrm>
          <a:prstGeom prst="rect">
            <a:avLst/>
          </a:prstGeom>
          <a:noFill/>
        </p:spPr>
        <p:txBody>
          <a:bodyPr wrap="square" rtlCol="0">
            <a:spAutoFit/>
          </a:bodyPr>
          <a:lstStyle/>
          <a:p>
            <a:r>
              <a:rPr lang="en-GB" sz="3200" dirty="0" smtClean="0">
                <a:solidFill>
                  <a:srgbClr val="0070C0"/>
                </a:solidFill>
                <a:latin typeface="Times New Roman" pitchFamily="18" charset="0"/>
                <a:cs typeface="Times New Roman" pitchFamily="18" charset="0"/>
              </a:rPr>
              <a:t>I promise that I will do my best</a:t>
            </a:r>
          </a:p>
          <a:p>
            <a:pPr>
              <a:buFont typeface="Wingdings" pitchFamily="2" charset="2"/>
              <a:buChar char="v"/>
            </a:pPr>
            <a:r>
              <a:rPr lang="en-GB" sz="3200" dirty="0" smtClean="0">
                <a:solidFill>
                  <a:srgbClr val="0070C0"/>
                </a:solidFill>
                <a:latin typeface="Times New Roman" pitchFamily="18" charset="0"/>
                <a:cs typeface="Times New Roman" pitchFamily="18" charset="0"/>
              </a:rPr>
              <a:t> to do my duty to Allah and my country</a:t>
            </a:r>
          </a:p>
          <a:p>
            <a:pPr>
              <a:buFont typeface="Wingdings" pitchFamily="2" charset="2"/>
              <a:buChar char="v"/>
            </a:pPr>
            <a:r>
              <a:rPr lang="en-GB" sz="3200" dirty="0" smtClean="0">
                <a:solidFill>
                  <a:srgbClr val="0070C0"/>
                </a:solidFill>
                <a:latin typeface="Times New Roman" pitchFamily="18" charset="0"/>
                <a:cs typeface="Times New Roman" pitchFamily="18" charset="0"/>
              </a:rPr>
              <a:t> to good to others everyday</a:t>
            </a:r>
          </a:p>
          <a:p>
            <a:pPr>
              <a:buFont typeface="Wingdings" pitchFamily="2" charset="2"/>
              <a:buChar char="v"/>
            </a:pPr>
            <a:r>
              <a:rPr lang="en-GB" sz="3200" dirty="0" smtClean="0">
                <a:solidFill>
                  <a:srgbClr val="0070C0"/>
                </a:solidFill>
                <a:latin typeface="Times New Roman" pitchFamily="18" charset="0"/>
                <a:cs typeface="Times New Roman" pitchFamily="18" charset="0"/>
              </a:rPr>
              <a:t> to obey the scout law</a:t>
            </a:r>
          </a:p>
        </p:txBody>
      </p:sp>
      <p:sp>
        <p:nvSpPr>
          <p:cNvPr id="6" name="TextBox 13"/>
          <p:cNvSpPr txBox="1"/>
          <p:nvPr/>
        </p:nvSpPr>
        <p:spPr>
          <a:xfrm>
            <a:off x="457200" y="533400"/>
            <a:ext cx="42672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Char char="v"/>
            </a:pPr>
            <a:r>
              <a:rPr lang="bn-IN" sz="3600" b="1" dirty="0" smtClean="0">
                <a:latin typeface="NikoshBAN" pitchFamily="2" charset="0"/>
                <a:cs typeface="NikoshBAN" pitchFamily="2" charset="0"/>
              </a:rPr>
              <a:t> আপনশক্তি</a:t>
            </a:r>
            <a:endParaRPr lang="en-GB" sz="3600" b="1" dirty="0">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209800" y="304800"/>
            <a:ext cx="4876800" cy="646331"/>
          </a:xfrm>
          <a:prstGeom prst="rect">
            <a:avLst/>
          </a:prstGeom>
          <a:noFill/>
        </p:spPr>
        <p:txBody>
          <a:bodyPr wrap="square" rtlCol="0">
            <a:spAutoFit/>
          </a:bodyPr>
          <a:lstStyle/>
          <a:p>
            <a:pPr algn="ctr"/>
            <a:r>
              <a:rPr lang="bn-IN" sz="3600" b="1" dirty="0" smtClean="0">
                <a:latin typeface="NikoshBAN" pitchFamily="2" charset="0"/>
                <a:cs typeface="NikoshBAN" pitchFamily="2" charset="0"/>
              </a:rPr>
              <a:t>বাংলাদেশের সংক্ষিপ্ত ইতিহাস</a:t>
            </a:r>
            <a:endParaRPr lang="en-GB" sz="3600" b="1" dirty="0" err="1" smtClean="0">
              <a:latin typeface="NikoshBAN" pitchFamily="2" charset="0"/>
              <a:cs typeface="NikoshBAN" pitchFamily="2" charset="0"/>
            </a:endParaRPr>
          </a:p>
        </p:txBody>
      </p:sp>
      <p:sp>
        <p:nvSpPr>
          <p:cNvPr id="35841" name="Rectangle 1"/>
          <p:cNvSpPr>
            <a:spLocks noChangeArrowheads="1"/>
          </p:cNvSpPr>
          <p:nvPr/>
        </p:nvSpPr>
        <p:spPr bwMode="auto">
          <a:xfrm>
            <a:off x="381000" y="1143000"/>
            <a:ext cx="8153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800" b="1" i="0" u="none" strike="noStrike" cap="none" normalizeH="0" baseline="0" dirty="0" smtClean="0">
                <a:ln>
                  <a:noFill/>
                </a:ln>
                <a:solidFill>
                  <a:srgbClr val="0070C0"/>
                </a:solidFill>
                <a:effectLst/>
                <a:latin typeface="NikoshBAN" pitchFamily="2" charset="0"/>
                <a:cs typeface="NikoshBAN" pitchFamily="2" charset="0"/>
              </a:rPr>
              <a:t>বাংলাদেশ</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 </a:t>
            </a:r>
            <a:r>
              <a:rPr kumimoji="0" lang="en-US" sz="2800" b="0" i="0" u="none" strike="noStrike" cap="none" normalizeH="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4" tooltip="দক্ষিণ এশিয়া"/>
              </a:rPr>
              <a:t>দক্ষিণ এশিয়ার</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একটি জনবহুল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5" tooltip="রাষ্ট্র"/>
              </a:rPr>
              <a:t>রাষ্ট্র</a:t>
            </a:r>
            <a:r>
              <a:rPr kumimoji="0" lang="hi-IN"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বাংলাদেশের সাংবিধানিক নাম </a:t>
            </a:r>
            <a:r>
              <a:rPr kumimoji="0" lang="bn-IN" sz="2800" b="1" i="0" u="none" strike="noStrike" cap="none" normalizeH="0" baseline="0" dirty="0" smtClean="0">
                <a:ln>
                  <a:noFill/>
                </a:ln>
                <a:solidFill>
                  <a:srgbClr val="0070C0"/>
                </a:solidFill>
                <a:effectLst/>
                <a:latin typeface="NikoshBAN" pitchFamily="2" charset="0"/>
                <a:cs typeface="NikoshBAN" pitchFamily="2" charset="0"/>
              </a:rPr>
              <a:t>গণপ্রজাতন্ত্রী বাংলাদেশ</a:t>
            </a:r>
            <a:r>
              <a:rPr kumimoji="0" lang="hi-IN"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ভূ</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রাজনৈতিক ভাবে বাংলাদেশের পশ্চিম</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উত্তর ও পূর্ব সীমান্তে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6" tooltip="ভারত"/>
              </a:rPr>
              <a:t>ভারত</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দক্ষিণ</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পূর্ব সীমান্তে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7" tooltip="মায়ানমার"/>
              </a:rPr>
              <a:t>মায়ানমার</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ও দক্ষিণ উপকূলের দিকে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8" tooltip="বঙ্গোপসাগর"/>
              </a:rPr>
              <a:t>বঙ্গোপসাগর</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অবস্থিত</a:t>
            </a:r>
            <a:r>
              <a:rPr lang="bn-IN" sz="2800" dirty="0" smtClean="0">
                <a:solidFill>
                  <a:srgbClr val="0070C0"/>
                </a:solidFill>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বাংলাদেশের ভূখণ্ড ভৌগোলিকভাবে একটি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9" tooltip="গাঙ্গেয় ব-দ্বীপ"/>
              </a:rPr>
              <a:t>উর্বর ব</a:t>
            </a:r>
            <a:r>
              <a:rPr kumimoji="0" lang="en-US" sz="2800" b="0" i="0" u="none" strike="noStrike" cap="none" normalizeH="0" baseline="0" dirty="0" smtClean="0">
                <a:ln>
                  <a:noFill/>
                </a:ln>
                <a:solidFill>
                  <a:srgbClr val="0070C0"/>
                </a:solidFill>
                <a:effectLst/>
                <a:latin typeface="NikoshBAN" pitchFamily="2" charset="0"/>
                <a:cs typeface="NikoshBAN" pitchFamily="2" charset="0"/>
                <a:hlinkClick r:id="rId9" tooltip="গাঙ্গেয় ব-দ্বীপ"/>
              </a:rPr>
              <a:t>-</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9" tooltip="গাঙ্গেয় ব-দ্বীপ"/>
              </a:rPr>
              <a:t>দ্বীপের</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অংশ বিশেষ। পার্শ্ববর্তী দেশের রাজ্য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10" tooltip="পশ্চিমবঙ্গ"/>
              </a:rPr>
              <a:t>পশ্চিমবঙ্গ</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ও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11" tooltip="ত্রিপুরা"/>
              </a:rPr>
              <a:t>ত্রিপুরা</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সহ বাংলাদেশ একটি ভৌগোলিকভাবে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12" tooltip="বাঙালি জাতি"/>
              </a:rPr>
              <a:t>জাতিগত</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ও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13" tooltip="বাংলা ভাষা"/>
              </a:rPr>
              <a:t>ভাষাগত</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14" tooltip="বঙ্গ"/>
              </a:rPr>
              <a:t>বঙ্গ</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অঞ্চলটির মানে পূর্ণ করে। </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বঙ্গ</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ভূখণ্ডের পূর্বাংশ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15" tooltip="পূর্ব বাংলা"/>
              </a:rPr>
              <a:t>পূর্ব বাংলা</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নামে পরিচিত ছিল</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 </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যা ১৯৭১ খ্রিস্টাব্দে বাংলাদেশ নামে স্বাধীন ও সার্বভৌম দেশ হিসেবে প্রতিষ্ঠা লাভ করে। পৃথিবীতে যে ক</a:t>
            </a:r>
            <a:r>
              <a:rPr kumimoji="0" lang="en-US" sz="2800" b="0" i="0" u="none" strike="noStrike" cap="none" normalizeH="0" baseline="0" dirty="0" smtClean="0">
                <a:ln>
                  <a:noFill/>
                </a:ln>
                <a:solidFill>
                  <a:srgbClr val="0070C0"/>
                </a:solidFill>
                <a:effectLst/>
                <a:latin typeface="NikoshBAN" pitchFamily="2" charset="0"/>
                <a:cs typeface="NikoshBAN" pitchFamily="2" charset="0"/>
              </a:rPr>
              <a:t>'</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টি রাষ্ট্র </a:t>
            </a:r>
            <a:r>
              <a:rPr kumimoji="0" lang="bn-IN" sz="2800" b="0" i="0" u="none" strike="noStrike" cap="none" normalizeH="0" baseline="0" dirty="0" smtClean="0">
                <a:ln>
                  <a:noFill/>
                </a:ln>
                <a:solidFill>
                  <a:srgbClr val="0070C0"/>
                </a:solidFill>
                <a:effectLst/>
                <a:latin typeface="NikoshBAN" pitchFamily="2" charset="0"/>
                <a:cs typeface="NikoshBAN" pitchFamily="2" charset="0"/>
                <a:hlinkClick r:id="rId16" tooltip="জাতিরাষ্ট্র"/>
              </a:rPr>
              <a:t>জাতিরাষ্ট্র</a:t>
            </a:r>
            <a:r>
              <a:rPr kumimoji="0" lang="bn-IN" sz="2800" b="0" i="0" u="none" strike="noStrike" cap="none" normalizeH="0" baseline="0" dirty="0" smtClean="0">
                <a:ln>
                  <a:noFill/>
                </a:ln>
                <a:solidFill>
                  <a:srgbClr val="0070C0"/>
                </a:solidFill>
                <a:effectLst/>
                <a:latin typeface="NikoshBAN" pitchFamily="2" charset="0"/>
                <a:cs typeface="NikoshBAN" pitchFamily="2" charset="0"/>
              </a:rPr>
              <a:t> হিসেবে মর্যাদা পায় তার মধ্যে বাংলাদেশ অন্যতম। </a:t>
            </a:r>
            <a:endParaRPr kumimoji="0" lang="en-US" sz="2800" b="0" i="0" u="none" strike="noStrike" cap="none" normalizeH="0" baseline="0" dirty="0" smtClean="0">
              <a:ln>
                <a:noFill/>
              </a:ln>
              <a:solidFill>
                <a:srgbClr val="0070C0"/>
              </a:solidFill>
              <a:effectLst/>
              <a:latin typeface="NikoshBAN" pitchFamily="2" charset="0"/>
              <a:cs typeface="NikoshBAN" pitchFamily="2" charset="0"/>
            </a:endParaRPr>
          </a:p>
        </p:txBody>
      </p:sp>
      <p:pic>
        <p:nvPicPr>
          <p:cNvPr id="35842" name="Picture 2" descr="এই শব্দ সম্পর্কে">
            <a:hlinkClick r:id="rId17" tooltip="এই শব্দ সম্পর্কে"/>
          </p:cNvPr>
          <p:cNvPicPr>
            <a:picLocks noChangeAspect="1" noChangeArrowheads="1"/>
          </p:cNvPicPr>
          <p:nvPr/>
        </p:nvPicPr>
        <p:blipFill>
          <a:blip r:embed="rId18"/>
          <a:srcRect/>
          <a:stretch>
            <a:fillRect/>
          </a:stretch>
        </p:blipFill>
        <p:spPr bwMode="auto">
          <a:xfrm>
            <a:off x="1212850" y="-320675"/>
            <a:ext cx="104775" cy="104775"/>
          </a:xfrm>
          <a:prstGeom prst="rect">
            <a:avLst/>
          </a:prstGeom>
          <a:noFill/>
        </p:spPr>
      </p:pic>
      <p:sp>
        <p:nvSpPr>
          <p:cNvPr id="6" name="Footer Placeholder 5"/>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5841"/>
                                        </p:tgtEl>
                                        <p:attrNameLst>
                                          <p:attrName>style.visibility</p:attrName>
                                        </p:attrNameLst>
                                      </p:cBhvr>
                                      <p:to>
                                        <p:strVal val="visible"/>
                                      </p:to>
                                    </p:set>
                                    <p:animEffect transition="in" filter="wedge">
                                      <p:cBhvr>
                                        <p:cTn id="25" dur="20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8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fdfd78_a5c06f38b2154b27965c80384a08a94c~mv2.jpg"/>
          <p:cNvPicPr>
            <a:picLocks noChangeAspect="1"/>
          </p:cNvPicPr>
          <p:nvPr/>
        </p:nvPicPr>
        <p:blipFill>
          <a:blip r:embed="rId4"/>
          <a:stretch>
            <a:fillRect/>
          </a:stretch>
        </p:blipFill>
        <p:spPr>
          <a:xfrm>
            <a:off x="914400" y="990600"/>
            <a:ext cx="7507982" cy="5430774"/>
          </a:xfrm>
          <a:prstGeom prst="rect">
            <a:avLst/>
          </a:prstGeom>
        </p:spPr>
      </p:pic>
      <p:sp>
        <p:nvSpPr>
          <p:cNvPr id="6" name="TextBox 5"/>
          <p:cNvSpPr txBox="1"/>
          <p:nvPr/>
        </p:nvSpPr>
        <p:spPr>
          <a:xfrm>
            <a:off x="2895600" y="228600"/>
            <a:ext cx="3048000" cy="707886"/>
          </a:xfrm>
          <a:prstGeom prst="rect">
            <a:avLst/>
          </a:prstGeom>
          <a:noFill/>
        </p:spPr>
        <p:txBody>
          <a:bodyPr wrap="square" rtlCol="0">
            <a:prstTxWarp prst="textPlain">
              <a:avLst/>
            </a:prstTxWarp>
            <a:spAutoFit/>
          </a:bodyPr>
          <a:lstStyle/>
          <a:p>
            <a:pPr algn="ct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৭ জন বীরশ্রেষ্ট</a:t>
            </a:r>
            <a:endParaRPr lang="en-GB"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43.jpeg"/>
          <p:cNvPicPr>
            <a:picLocks noChangeAspect="1"/>
          </p:cNvPicPr>
          <p:nvPr/>
        </p:nvPicPr>
        <p:blipFill>
          <a:blip r:embed="rId4"/>
          <a:stretch>
            <a:fillRect/>
          </a:stretch>
        </p:blipFill>
        <p:spPr>
          <a:xfrm>
            <a:off x="609600" y="457200"/>
            <a:ext cx="3733800" cy="248467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876800" y="1143000"/>
            <a:ext cx="3429000" cy="584775"/>
          </a:xfrm>
          <a:prstGeom prst="rect">
            <a:avLst/>
          </a:prstGeom>
          <a:noFill/>
        </p:spPr>
        <p:txBody>
          <a:bodyPr wrap="square" rtlCol="0">
            <a:prstTxWarp prst="textPlain">
              <a:avLst/>
            </a:prstTxWarp>
            <a:spAutoFit/>
          </a:bodyPr>
          <a:lstStyle/>
          <a:p>
            <a:pPr algn="ctr"/>
            <a:r>
              <a:rPr lang="b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পতাকা উত্তোলন </a:t>
            </a:r>
            <a:endParaRPr lang="en-GB"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Rectangle 5"/>
          <p:cNvSpPr/>
          <p:nvPr/>
        </p:nvSpPr>
        <p:spPr>
          <a:xfrm>
            <a:off x="457200" y="3200400"/>
            <a:ext cx="8382000" cy="3046988"/>
          </a:xfrm>
          <a:prstGeom prst="rect">
            <a:avLst/>
          </a:prstGeom>
        </p:spPr>
        <p:txBody>
          <a:bodyPr wrap="square">
            <a:spAutoFit/>
          </a:bodyPr>
          <a:lstStyle/>
          <a:p>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wjWvi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cZvKv</a:t>
            </a:r>
            <a:r>
              <a:rPr lang="en-US" sz="2400" dirty="0" smtClean="0">
                <a:solidFill>
                  <a:srgbClr val="002060"/>
                </a:solidFill>
                <a:latin typeface="SutonnyMJ" pitchFamily="2" charset="0"/>
                <a:cs typeface="SutonnyMJ" pitchFamily="2" charset="0"/>
              </a:rPr>
              <a:t> `Û †_‡K </a:t>
            </a:r>
            <a:r>
              <a:rPr lang="en-US" sz="2400" dirty="0" err="1" smtClean="0">
                <a:solidFill>
                  <a:srgbClr val="002060"/>
                </a:solidFill>
                <a:latin typeface="SutonnyMJ" pitchFamily="2" charset="0"/>
                <a:cs typeface="SutonnyMJ" pitchFamily="2" charset="0"/>
              </a:rPr>
              <a:t>AvbygvwbK</a:t>
            </a:r>
            <a:r>
              <a:rPr lang="en-US" sz="2400" dirty="0" smtClean="0">
                <a:solidFill>
                  <a:srgbClr val="002060"/>
                </a:solidFill>
                <a:latin typeface="SutonnyMJ" pitchFamily="2" charset="0"/>
                <a:cs typeface="SutonnyMJ" pitchFamily="2" charset="0"/>
              </a:rPr>
              <a:t> 10 </a:t>
            </a:r>
            <a:r>
              <a:rPr lang="en-US" sz="2400" dirty="0" err="1" smtClean="0">
                <a:solidFill>
                  <a:srgbClr val="002060"/>
                </a:solidFill>
                <a:latin typeface="SutonnyMJ" pitchFamily="2" charset="0"/>
                <a:cs typeface="SutonnyMJ" pitchFamily="2" charset="0"/>
              </a:rPr>
              <a:t>K`g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i</a:t>
            </a:r>
            <a:r>
              <a:rPr lang="en-US" sz="2400" dirty="0" smtClean="0">
                <a:solidFill>
                  <a:srgbClr val="002060"/>
                </a:solidFill>
                <a:latin typeface="SutonnyMJ" pitchFamily="2" charset="0"/>
                <a:cs typeface="SutonnyMJ" pitchFamily="2" charset="0"/>
              </a:rPr>
              <a:t> _</a:t>
            </a:r>
            <a:r>
              <a:rPr lang="en-US" sz="2400" dirty="0" err="1" smtClean="0">
                <a:solidFill>
                  <a:srgbClr val="002060"/>
                </a:solidFill>
                <a:latin typeface="SutonnyMJ" pitchFamily="2" charset="0"/>
                <a:cs typeface="SutonnyMJ" pitchFamily="2" charset="0"/>
              </a:rPr>
              <a:t>vK‡Z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Abyôvb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cwiPvjK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cÖ_‡g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wb‡R</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mvRv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uvwo‡q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mKj‡K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mvRv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uvovevi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Rb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ms‡KZ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cÖ`vb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Ki‡eb</a:t>
            </a:r>
            <a:r>
              <a:rPr lang="en-US" sz="2400" dirty="0" smtClean="0">
                <a:solidFill>
                  <a:srgbClr val="002060"/>
                </a:solidFill>
                <a:latin typeface="SutonnyMJ" pitchFamily="2" charset="0"/>
                <a:cs typeface="SutonnyMJ" pitchFamily="2" charset="0"/>
              </a:rPr>
              <a:t>| (GB </a:t>
            </a:r>
            <a:r>
              <a:rPr lang="en-US" sz="2400" dirty="0" err="1" smtClean="0">
                <a:solidFill>
                  <a:srgbClr val="002060"/>
                </a:solidFill>
                <a:latin typeface="SutonnyMJ" pitchFamily="2" charset="0"/>
                <a:cs typeface="SutonnyMJ" pitchFamily="2" charset="0"/>
              </a:rPr>
              <a:t>ms‡KZ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cÖ`vb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n‡e</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nv‡Zi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Zvjy</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cv‡qi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Diæ‡Z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GKevi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Rv‡i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AvNvZ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Rv‡i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kã</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ms‡KZ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cvIqvi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mK‡j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mvRv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uvov‡j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Abyôvb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cwiPvjK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Kvm</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wjWv‡ii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Ny‡i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uvov‡eb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wZwb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Kvm</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wjWvi‡K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mvjvg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Ges</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Kvm</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wjWvi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Zuvi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mvjv‡gi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cÖwZ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DË‡i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Zv‡K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mvjvg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mvjvg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wewbg‡qi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Kvm</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wjWvi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Zuvi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Rb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wbw`©ó</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wM‡q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mvRv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uvov‡eb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Abyôvb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cwiPvjK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wb‡Ri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Ae¯’vq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wd‡i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hv‡e</a:t>
            </a:r>
            <a:r>
              <a:rPr lang="en-US" sz="2400" dirty="0" smtClean="0">
                <a:solidFill>
                  <a:srgbClr val="002060"/>
                </a:solidFill>
                <a:latin typeface="SutonnyMJ" pitchFamily="2" charset="0"/>
                <a:cs typeface="SutonnyMJ" pitchFamily="2" charset="0"/>
              </a:rPr>
              <a:t>| </a:t>
            </a:r>
            <a:endParaRPr lang="en-GB" sz="2400" dirty="0">
              <a:solidFill>
                <a:srgbClr val="002060"/>
              </a:solidFill>
            </a:endParaRPr>
          </a:p>
        </p:txBody>
      </p:sp>
      <p:sp>
        <p:nvSpPr>
          <p:cNvPr id="7" name="Footer Placeholder 6"/>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457200" y="762000"/>
            <a:ext cx="8305800" cy="4986992"/>
            <a:chOff x="457200" y="762000"/>
            <a:chExt cx="8305800" cy="4986992"/>
          </a:xfrm>
        </p:grpSpPr>
        <p:sp>
          <p:nvSpPr>
            <p:cNvPr id="7" name="Rectangle 6"/>
            <p:cNvSpPr/>
            <p:nvPr/>
          </p:nvSpPr>
          <p:spPr>
            <a:xfrm>
              <a:off x="457200" y="762000"/>
              <a:ext cx="8305800" cy="3046988"/>
            </a:xfrm>
            <a:prstGeom prst="rect">
              <a:avLst/>
            </a:prstGeom>
          </p:spPr>
          <p:txBody>
            <a:bodyPr wrap="square">
              <a:spAutoFit/>
            </a:bodyPr>
            <a:lstStyle/>
            <a:p>
              <a:pPr marL="457200" indent="-457200" algn="just"/>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Abyôvb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cwiPvjK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mKj‡K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ms‡KZ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wL‡q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Aviv‡g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Kiv‡eb</a:t>
              </a:r>
              <a:r>
                <a:rPr lang="en-US" sz="2400" dirty="0" smtClean="0">
                  <a:solidFill>
                    <a:srgbClr val="002060"/>
                  </a:solidFill>
                  <a:latin typeface="SutonnyMJ" pitchFamily="2" charset="0"/>
                  <a:cs typeface="SutonnyMJ" pitchFamily="2" charset="0"/>
                </a:rPr>
                <a:t> (GB </a:t>
              </a:r>
              <a:r>
                <a:rPr lang="en-US" sz="2400" dirty="0" err="1" smtClean="0">
                  <a:solidFill>
                    <a:srgbClr val="002060"/>
                  </a:solidFill>
                  <a:latin typeface="SutonnyMJ" pitchFamily="2" charset="0"/>
                  <a:cs typeface="SutonnyMJ" pitchFamily="2" charset="0"/>
                </a:rPr>
                <a:t>ms‡KZ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n‡e</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nvZ‡K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kix‡ii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w`‡K</a:t>
              </a:r>
              <a:r>
                <a:rPr lang="en-US" sz="2400" dirty="0" smtClean="0">
                  <a:solidFill>
                    <a:srgbClr val="002060"/>
                  </a:solidFill>
                  <a:latin typeface="SutonnyMJ" pitchFamily="2" charset="0"/>
                  <a:cs typeface="SutonnyMJ" pitchFamily="2" charset="0"/>
                </a:rPr>
                <a:t> 45 </a:t>
              </a:r>
              <a:r>
                <a:rPr lang="en-US" sz="2400" dirty="0" err="1" smtClean="0">
                  <a:solidFill>
                    <a:srgbClr val="002060"/>
                  </a:solidFill>
                  <a:latin typeface="SutonnyMJ" pitchFamily="2" charset="0"/>
                  <a:cs typeface="SutonnyMJ" pitchFamily="2" charset="0"/>
                </a:rPr>
                <a:t>wWMÖx</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eivei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m¤cÖmvwiZ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a:t>
              </a:r>
              <a:r>
                <a:rPr lang="en-US" sz="2400" dirty="0" smtClean="0">
                  <a:solidFill>
                    <a:srgbClr val="002060"/>
                  </a:solidFill>
                  <a:latin typeface="SutonnyMJ" pitchFamily="2" charset="0"/>
                  <a:cs typeface="SutonnyMJ" pitchFamily="2" charset="0"/>
                </a:rPr>
                <a:t>)|</a:t>
              </a:r>
            </a:p>
            <a:p>
              <a:pPr marL="457200" indent="-457200" algn="just"/>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Gici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MÖvÛ</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B‡qj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whwb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MÖvÛ</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B‡qj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cwiPvjbv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MÖvÛ</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B‡qj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WKz‡g›U</a:t>
              </a:r>
              <a:r>
                <a:rPr lang="en-US" sz="2400" dirty="0" smtClean="0">
                  <a:solidFill>
                    <a:srgbClr val="002060"/>
                  </a:solidFill>
                  <a:latin typeface="SutonnyMJ" pitchFamily="2" charset="0"/>
                  <a:cs typeface="SutonnyMJ" pitchFamily="2" charset="0"/>
                </a:rPr>
                <a:t> 32/1) </a:t>
              </a:r>
              <a:r>
                <a:rPr lang="en-US" sz="2400" dirty="0" err="1" smtClean="0">
                  <a:solidFill>
                    <a:srgbClr val="002060"/>
                  </a:solidFill>
                  <a:latin typeface="SutonnyMJ" pitchFamily="2" charset="0"/>
                  <a:cs typeface="SutonnyMJ" pitchFamily="2" charset="0"/>
                </a:rPr>
                <a:t>wZwb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mvRv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uvwo‡q</a:t>
              </a:r>
              <a:r>
                <a:rPr lang="en-US" sz="2400" dirty="0" smtClean="0">
                  <a:solidFill>
                    <a:srgbClr val="002060"/>
                  </a:solidFill>
                  <a:latin typeface="SutonnyMJ" pitchFamily="2" charset="0"/>
                  <a:cs typeface="SutonnyMJ" pitchFamily="2" charset="0"/>
                </a:rPr>
                <a:t> e„‡</a:t>
              </a:r>
              <a:r>
                <a:rPr lang="en-US" sz="2400" dirty="0" err="1" smtClean="0">
                  <a:solidFill>
                    <a:srgbClr val="002060"/>
                  </a:solidFill>
                  <a:latin typeface="SutonnyMJ" pitchFamily="2" charset="0"/>
                  <a:cs typeface="SutonnyMJ" pitchFamily="2" charset="0"/>
                </a:rPr>
                <a:t>Ëi</a:t>
              </a:r>
              <a:r>
                <a:rPr lang="en-US" sz="2400" dirty="0" smtClean="0">
                  <a:solidFill>
                    <a:srgbClr val="002060"/>
                  </a:solidFill>
                  <a:latin typeface="SutonnyMJ" pitchFamily="2" charset="0"/>
                  <a:cs typeface="SutonnyMJ" pitchFamily="2" charset="0"/>
                </a:rPr>
                <a:t> GK </a:t>
              </a:r>
              <a:r>
                <a:rPr lang="en-US" sz="2400" dirty="0" err="1" smtClean="0">
                  <a:solidFill>
                    <a:srgbClr val="002060"/>
                  </a:solidFill>
                  <a:latin typeface="SutonnyMJ" pitchFamily="2" charset="0"/>
                  <a:cs typeface="SutonnyMJ" pitchFamily="2" charset="0"/>
                </a:rPr>
                <a:t>K`g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mvg‡b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GwM‡q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G‡m</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h_vwbq‡g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mg‡eZ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wk¶v_©x‡`i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wb‡q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MÖvÛ</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B‡qj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MÖvÛ</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B‡qj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kl</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wZwb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mg‡eZ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mKj‡K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Aviv‡g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uvovevi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ms‡KZ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mK‡j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Aviv‡g</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vov‡j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wZwb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Zuvi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wb‡Ri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RvqMvq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wd‡i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hv‡eb</a:t>
              </a:r>
              <a:r>
                <a:rPr lang="en-US" sz="2400" dirty="0" smtClean="0">
                  <a:solidFill>
                    <a:srgbClr val="002060"/>
                  </a:solidFill>
                  <a:latin typeface="SutonnyMJ" pitchFamily="2" charset="0"/>
                  <a:cs typeface="SutonnyMJ" pitchFamily="2" charset="0"/>
                </a:rPr>
                <a:t>| </a:t>
              </a:r>
              <a:endParaRPr lang="en-US" sz="2400" dirty="0">
                <a:solidFill>
                  <a:srgbClr val="002060"/>
                </a:solidFill>
                <a:latin typeface="SutonnyMJ" pitchFamily="2" charset="0"/>
                <a:cs typeface="SutonnyMJ" pitchFamily="2" charset="0"/>
              </a:endParaRPr>
            </a:p>
          </p:txBody>
        </p:sp>
        <p:sp>
          <p:nvSpPr>
            <p:cNvPr id="8" name="Rectangle 7"/>
            <p:cNvSpPr/>
            <p:nvPr/>
          </p:nvSpPr>
          <p:spPr>
            <a:xfrm>
              <a:off x="457200" y="3810000"/>
              <a:ext cx="8153400" cy="1938992"/>
            </a:xfrm>
            <a:prstGeom prst="rect">
              <a:avLst/>
            </a:prstGeom>
          </p:spPr>
          <p:txBody>
            <a:bodyPr wrap="square">
              <a:spAutoFit/>
            </a:bodyPr>
            <a:lstStyle/>
            <a:p>
              <a:pPr marL="514350" indent="-514350" algn="just"/>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Gici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Abyôvb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cwiPvjK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NvlYv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ÒcZvKv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D‡ËvjbÓ</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a:t>
              </a:r>
              <a:r>
                <a:rPr lang="en-US" sz="2400" dirty="0" smtClean="0">
                  <a:solidFill>
                    <a:srgbClr val="002060"/>
                  </a:solidFill>
                  <a:latin typeface="SutonnyMJ" pitchFamily="2" charset="0"/>
                  <a:cs typeface="SutonnyMJ" pitchFamily="2" charset="0"/>
                </a:rPr>
                <a:t>‡_ </a:t>
              </a:r>
              <a:r>
                <a:rPr lang="en-US" sz="2400" dirty="0" err="1" smtClean="0">
                  <a:solidFill>
                    <a:srgbClr val="002060"/>
                  </a:solidFill>
                  <a:latin typeface="SutonnyMJ" pitchFamily="2" charset="0"/>
                  <a:cs typeface="SutonnyMJ" pitchFamily="2" charset="0"/>
                </a:rPr>
                <a:t>mv</a:t>
              </a:r>
              <a:r>
                <a:rPr lang="en-US" sz="2400" dirty="0" smtClean="0">
                  <a:solidFill>
                    <a:srgbClr val="002060"/>
                  </a:solidFill>
                  <a:latin typeface="SutonnyMJ" pitchFamily="2" charset="0"/>
                  <a:cs typeface="SutonnyMJ" pitchFamily="2" charset="0"/>
                </a:rPr>
                <a:t>‡_ †</a:t>
              </a:r>
              <a:r>
                <a:rPr lang="en-US" sz="2400" dirty="0" err="1" smtClean="0">
                  <a:solidFill>
                    <a:srgbClr val="002060"/>
                  </a:solidFill>
                  <a:latin typeface="SutonnyMJ" pitchFamily="2" charset="0"/>
                  <a:cs typeface="SutonnyMJ" pitchFamily="2" charset="0"/>
                </a:rPr>
                <a:t>Kvm</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wjWvi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mvRv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cZvKvi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Ny‡i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uvov‡eb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Ges</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NvlYvKvix</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mKj‡K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ms‡KZ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w`‡q</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mvRv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Ki‡e</a:t>
              </a:r>
              <a:r>
                <a:rPr lang="en-US" sz="2400" dirty="0" smtClean="0">
                  <a:solidFill>
                    <a:srgbClr val="002060"/>
                  </a:solidFill>
                  <a:latin typeface="SutonnyMJ" pitchFamily="2" charset="0"/>
                  <a:cs typeface="SutonnyMJ" pitchFamily="2" charset="0"/>
                </a:rPr>
                <a:t>| </a:t>
              </a:r>
              <a:endParaRPr lang="en-US" sz="2800" dirty="0" smtClean="0">
                <a:solidFill>
                  <a:srgbClr val="002060"/>
                </a:solidFill>
                <a:latin typeface="SutonnyMJ" pitchFamily="2" charset="0"/>
                <a:cs typeface="SutonnyMJ" pitchFamily="2" charset="0"/>
              </a:endParaRPr>
            </a:p>
            <a:p>
              <a:pPr marL="514350" indent="-514350" algn="just"/>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mK‡j</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hv‡`i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Nyiv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cÖ‡qvRb</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cZvKv</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Ûi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Ny‡i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uvovevi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Kvm</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wjWvi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ax‡i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ax‡i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cZvKv‡K</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Dc‡i</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Zzj‡Z</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ïiæ</a:t>
              </a:r>
              <a:r>
                <a:rPr lang="en-US" sz="2400" dirty="0" smtClean="0">
                  <a:solidFill>
                    <a:srgbClr val="002060"/>
                  </a:solidFill>
                  <a:latin typeface="SutonnyMJ" pitchFamily="2" charset="0"/>
                  <a:cs typeface="SutonnyMJ" pitchFamily="2" charset="0"/>
                </a:rPr>
                <a:t> </a:t>
              </a:r>
              <a:r>
                <a:rPr lang="en-US" sz="2400" dirty="0" err="1" smtClean="0">
                  <a:solidFill>
                    <a:srgbClr val="002060"/>
                  </a:solidFill>
                  <a:latin typeface="SutonnyMJ" pitchFamily="2" charset="0"/>
                  <a:cs typeface="SutonnyMJ" pitchFamily="2" charset="0"/>
                </a:rPr>
                <a:t>Ki‡eb</a:t>
              </a:r>
              <a:r>
                <a:rPr lang="en-US" sz="2400" dirty="0" smtClean="0">
                  <a:solidFill>
                    <a:srgbClr val="002060"/>
                  </a:solidFill>
                  <a:latin typeface="SutonnyMJ" pitchFamily="2" charset="0"/>
                  <a:cs typeface="SutonnyMJ" pitchFamily="2" charset="0"/>
                </a:rPr>
                <a:t>|</a:t>
              </a:r>
              <a:endParaRPr lang="en-US" sz="2400" dirty="0">
                <a:solidFill>
                  <a:srgbClr val="002060"/>
                </a:solidFill>
                <a:latin typeface="SutonnyMJ" pitchFamily="2" charset="0"/>
                <a:cs typeface="SutonnyMJ" pitchFamily="2" charset="0"/>
              </a:endParaRPr>
            </a:p>
          </p:txBody>
        </p:sp>
      </p:grpSp>
      <p:sp>
        <p:nvSpPr>
          <p:cNvPr id="6" name="Footer Placeholder 5"/>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09600" y="533400"/>
            <a:ext cx="7772400" cy="5509200"/>
          </a:xfrm>
          <a:prstGeom prst="rect">
            <a:avLst/>
          </a:prstGeom>
          <a:solidFill>
            <a:schemeClr val="accent6">
              <a:lumMod val="20000"/>
              <a:lumOff val="80000"/>
            </a:schemeClr>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14350" indent="-514350" algn="just"/>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cZvKv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Ûi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kxl</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úk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Abyôvb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cwiPvjK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NvlYv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ÒcZvKv‡K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mvjvg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KiÓ</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ms‡M</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ms‡M</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mK‡j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cZvKv‡Z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mvjvg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Ki‡eb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Kvm</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wjWvi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ZvovZvwo</a:t>
            </a:r>
            <a:r>
              <a:rPr lang="en-US" sz="3200" dirty="0" smtClean="0">
                <a:latin typeface="SutonnyMJ" pitchFamily="2" charset="0"/>
                <a:cs typeface="SutonnyMJ" pitchFamily="2" charset="0"/>
              </a:rPr>
              <a:t> m¤¢e </a:t>
            </a:r>
            <a:r>
              <a:rPr lang="en-US" sz="3200" dirty="0" err="1" smtClean="0">
                <a:latin typeface="SutonnyMJ" pitchFamily="2" charset="0"/>
                <a:cs typeface="SutonnyMJ" pitchFamily="2" charset="0"/>
              </a:rPr>
              <a:t>cZvKv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Ûi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a:t>
            </a:r>
            <a:r>
              <a:rPr lang="en-US" sz="3200" dirty="0" smtClean="0">
                <a:latin typeface="SutonnyMJ" pitchFamily="2" charset="0"/>
                <a:cs typeface="SutonnyMJ" pitchFamily="2" charset="0"/>
              </a:rPr>
              <a:t>‡_ </a:t>
            </a:r>
            <a:r>
              <a:rPr lang="en-US" sz="3200" dirty="0" err="1" smtClean="0">
                <a:latin typeface="SutonnyMJ" pitchFamily="2" charset="0"/>
                <a:cs typeface="SutonnyMJ" pitchFamily="2" charset="0"/>
              </a:rPr>
              <a:t>cZvKvi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wo</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eu‡a</a:t>
            </a:r>
            <a:r>
              <a:rPr lang="en-US" sz="3200" dirty="0" smtClean="0">
                <a:latin typeface="SutonnyMJ" pitchFamily="2" charset="0"/>
                <a:cs typeface="SutonnyMJ" pitchFamily="2" charset="0"/>
              </a:rPr>
              <a:t> GK </a:t>
            </a:r>
            <a:r>
              <a:rPr lang="en-US" sz="3200" dirty="0" err="1" smtClean="0">
                <a:latin typeface="SutonnyMJ" pitchFamily="2" charset="0"/>
                <a:cs typeface="SutonnyMJ" pitchFamily="2" charset="0"/>
              </a:rPr>
              <a:t>K`g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wcQ‡b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wM‡q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cZvKv‡K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mvjvg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Ki‡eb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Gici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Abyôvb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cwiPvjK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NvlYv</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eb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ÒnvZ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bvgvIÓ</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Zvi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mK‡j</a:t>
            </a:r>
            <a:r>
              <a:rPr lang="en-US" sz="3200" dirty="0" smtClean="0">
                <a:latin typeface="SutonnyMJ" pitchFamily="2" charset="0"/>
                <a:cs typeface="SutonnyMJ" pitchFamily="2" charset="0"/>
              </a:rPr>
              <a:t> GKB </a:t>
            </a:r>
            <a:r>
              <a:rPr lang="en-US" sz="3200" dirty="0" err="1" smtClean="0">
                <a:latin typeface="SutonnyMJ" pitchFamily="2" charset="0"/>
                <a:cs typeface="SutonnyMJ" pitchFamily="2" charset="0"/>
              </a:rPr>
              <a:t>mv</a:t>
            </a:r>
            <a:r>
              <a:rPr lang="en-US" sz="3200" dirty="0" smtClean="0">
                <a:latin typeface="SutonnyMJ" pitchFamily="2" charset="0"/>
                <a:cs typeface="SutonnyMJ" pitchFamily="2" charset="0"/>
              </a:rPr>
              <a:t>‡_ </a:t>
            </a:r>
            <a:r>
              <a:rPr lang="en-US" sz="3200" dirty="0" err="1" smtClean="0">
                <a:latin typeface="SutonnyMJ" pitchFamily="2" charset="0"/>
                <a:cs typeface="SutonnyMJ" pitchFamily="2" charset="0"/>
              </a:rPr>
              <a:t>nvZ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bvgv‡eb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Ges</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Ny‡o</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uvov‡eb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A_©vr</a:t>
            </a:r>
            <a:r>
              <a:rPr lang="en-US" sz="3200" dirty="0" smtClean="0">
                <a:latin typeface="SutonnyMJ" pitchFamily="2" charset="0"/>
                <a:cs typeface="SutonnyMJ" pitchFamily="2" charset="0"/>
              </a:rPr>
              <a:t> c~‡</a:t>
            </a:r>
            <a:r>
              <a:rPr lang="en-US" sz="3200" dirty="0" err="1" smtClean="0">
                <a:latin typeface="SutonnyMJ" pitchFamily="2" charset="0"/>
                <a:cs typeface="SutonnyMJ" pitchFamily="2" charset="0"/>
              </a:rPr>
              <a:t>e©i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Ae¯’vq</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wd‡i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hv‡eb</a:t>
            </a:r>
            <a:r>
              <a:rPr lang="en-US" sz="3200" dirty="0" smtClean="0">
                <a:latin typeface="SutonnyMJ" pitchFamily="2" charset="0"/>
                <a:cs typeface="SutonnyMJ" pitchFamily="2" charset="0"/>
              </a:rPr>
              <a:t>| </a:t>
            </a:r>
          </a:p>
          <a:p>
            <a:pPr marL="514350" indent="-514350" algn="just">
              <a:buFont typeface="+mj-lt"/>
              <a:buAutoNum type="arabicPeriod" startAt="9"/>
            </a:pPr>
            <a:endParaRPr lang="en-US" sz="3200" dirty="0" smtClean="0">
              <a:latin typeface="SutonnyMJ" pitchFamily="2" charset="0"/>
              <a:cs typeface="SutonnyMJ" pitchFamily="2" charset="0"/>
            </a:endParaRPr>
          </a:p>
          <a:p>
            <a:pPr marL="514350" indent="-514350" algn="just"/>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Abyôvb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cwiPvjK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mKj‡K</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Aviv‡g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uvov‡bvi</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ms‡KZ</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w`‡eb</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mK‡j</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Aviv‡g</a:t>
            </a:r>
            <a:r>
              <a:rPr lang="en-US" sz="3200" dirty="0" smtClean="0">
                <a:latin typeface="SutonnyMJ" pitchFamily="2" charset="0"/>
                <a:cs typeface="SutonnyMJ" pitchFamily="2" charset="0"/>
              </a:rPr>
              <a:t> `</a:t>
            </a:r>
            <a:r>
              <a:rPr lang="en-US" sz="3200" dirty="0" err="1" smtClean="0">
                <a:latin typeface="SutonnyMJ" pitchFamily="2" charset="0"/>
                <a:cs typeface="SutonnyMJ" pitchFamily="2" charset="0"/>
              </a:rPr>
              <a:t>uvov‡eb</a:t>
            </a:r>
            <a:r>
              <a:rPr lang="en-US" sz="3200" dirty="0" smtClean="0">
                <a:latin typeface="SutonnyMJ" pitchFamily="2" charset="0"/>
                <a:cs typeface="SutonnyMJ" pitchFamily="2" charset="0"/>
              </a:rPr>
              <a:t>| </a:t>
            </a:r>
            <a:endParaRPr lang="en-US" sz="3200" dirty="0">
              <a:latin typeface="SutonnyMJ" pitchFamily="2" charset="0"/>
              <a:cs typeface="SutonnyMJ" pitchFamily="2" charset="0"/>
            </a:endParaRPr>
          </a:p>
        </p:txBody>
      </p:sp>
      <p:sp>
        <p:nvSpPr>
          <p:cNvPr id="6" name="Footer Placeholder 5"/>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Bevel 3"/>
          <p:cNvSpPr/>
          <p:nvPr/>
        </p:nvSpPr>
        <p:spPr>
          <a:xfrm>
            <a:off x="0" y="0"/>
            <a:ext cx="9144000" cy="6858000"/>
          </a:xfrm>
          <a:prstGeom prst="bevel">
            <a:avLst>
              <a:gd name="adj" fmla="val 19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hhu.jpeg"/>
          <p:cNvPicPr>
            <a:picLocks noChangeAspect="1"/>
          </p:cNvPicPr>
          <p:nvPr/>
        </p:nvPicPr>
        <p:blipFill>
          <a:blip r:embed="rId4"/>
          <a:stretch>
            <a:fillRect/>
          </a:stretch>
        </p:blipFill>
        <p:spPr>
          <a:xfrm>
            <a:off x="457200" y="1524000"/>
            <a:ext cx="2735641" cy="258168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62000" y="1066800"/>
            <a:ext cx="2209800" cy="341531"/>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হুইপিং</a:t>
            </a:r>
            <a:endParaRPr lang="en-GB"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7" name="Picture 6" descr="ggu.jpeg"/>
          <p:cNvPicPr>
            <a:picLocks noChangeAspect="1"/>
          </p:cNvPicPr>
          <p:nvPr/>
        </p:nvPicPr>
        <p:blipFill>
          <a:blip r:embed="rId5"/>
          <a:stretch>
            <a:fillRect/>
          </a:stretch>
        </p:blipFill>
        <p:spPr>
          <a:xfrm>
            <a:off x="4724400" y="1600200"/>
            <a:ext cx="3795098" cy="2362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724400" y="457200"/>
            <a:ext cx="3962400" cy="1077218"/>
          </a:xfrm>
          <a:prstGeom prst="rect">
            <a:avLst/>
          </a:prstGeom>
          <a:noFill/>
        </p:spPr>
        <p:txBody>
          <a:bodyPr wrap="square" rtlCol="0">
            <a:spAutoFit/>
          </a:bodyPr>
          <a:lstStyle/>
          <a:p>
            <a:pPr algn="ctr"/>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গাছের গুড়ি টানা গেরো </a:t>
            </a:r>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Timber Hitch </a:t>
            </a:r>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9" name="Rectangle 8"/>
          <p:cNvSpPr/>
          <p:nvPr/>
        </p:nvSpPr>
        <p:spPr>
          <a:xfrm>
            <a:off x="533400" y="4191000"/>
            <a:ext cx="2590800" cy="2246769"/>
          </a:xfrm>
          <a:prstGeom prst="rect">
            <a:avLst/>
          </a:prstGeom>
        </p:spPr>
        <p:txBody>
          <a:bodyPr wrap="square">
            <a:spAutoFit/>
          </a:bodyPr>
          <a:lstStyle/>
          <a:p>
            <a:r>
              <a:rPr lang="bn-IN" sz="2800" dirty="0" smtClean="0">
                <a:latin typeface="NikoshBAN" pitchFamily="2" charset="0"/>
                <a:cs typeface="NikoshBAN" pitchFamily="2" charset="0"/>
              </a:rPr>
              <a:t/>
            </a:r>
            <a:br>
              <a:rPr lang="bn-IN" sz="2800" dirty="0" smtClean="0">
                <a:latin typeface="NikoshBAN" pitchFamily="2" charset="0"/>
                <a:cs typeface="NikoshBAN" pitchFamily="2" charset="0"/>
              </a:rPr>
            </a:br>
            <a:r>
              <a:rPr lang="bn-IN" sz="2800" dirty="0" smtClean="0">
                <a:latin typeface="NikoshBAN" pitchFamily="2" charset="0"/>
                <a:cs typeface="NikoshBAN" pitchFamily="2" charset="0"/>
              </a:rPr>
              <a:t>একাধিক গুনের রশির মুখ বাঁধার জন্য</a:t>
            </a:r>
            <a:endParaRPr lang="en-GB" sz="2800" dirty="0" smtClean="0">
              <a:latin typeface="NikoshBAN" pitchFamily="2" charset="0"/>
              <a:cs typeface="NikoshBAN" pitchFamily="2" charset="0"/>
            </a:endParaRPr>
          </a:p>
          <a:p>
            <a:r>
              <a:rPr lang="bn-IN" sz="2800" dirty="0" smtClean="0">
                <a:latin typeface="NikoshBAN" pitchFamily="2" charset="0"/>
                <a:cs typeface="NikoshBAN" pitchFamily="2" charset="0"/>
              </a:rPr>
              <a:t> সাধারণত হুইপিং ব্যবহার করা হয়।</a:t>
            </a:r>
            <a:endParaRPr lang="en-GB" sz="2800" dirty="0">
              <a:latin typeface="NikoshBAN" pitchFamily="2" charset="0"/>
              <a:cs typeface="NikoshBAN" pitchFamily="2" charset="0"/>
            </a:endParaRPr>
          </a:p>
        </p:txBody>
      </p:sp>
      <p:sp>
        <p:nvSpPr>
          <p:cNvPr id="10" name="Rectangle 9"/>
          <p:cNvSpPr/>
          <p:nvPr/>
        </p:nvSpPr>
        <p:spPr>
          <a:xfrm>
            <a:off x="4724400" y="4191000"/>
            <a:ext cx="3886200" cy="1569660"/>
          </a:xfrm>
          <a:prstGeom prst="rect">
            <a:avLst/>
          </a:prstGeom>
        </p:spPr>
        <p:txBody>
          <a:bodyPr wrap="square">
            <a:spAutoFit/>
          </a:bodyPr>
          <a:lstStyle/>
          <a:p>
            <a:pPr algn="just"/>
            <a:r>
              <a:rPr lang="bn-IN" sz="2400" dirty="0" smtClean="0">
                <a:solidFill>
                  <a:schemeClr val="accent6">
                    <a:lumMod val="75000"/>
                  </a:schemeClr>
                </a:solidFill>
                <a:latin typeface="NikoshBAN" pitchFamily="2" charset="0"/>
                <a:cs typeface="NikoshBAN" pitchFamily="2" charset="0"/>
              </a:rPr>
              <a:t>এক বা একাধিক দণ্ডের সাথে অতি সহজে রশি বাঁধা ও খোলা যায় এবং রশি টানার সাথে সাথে বাঁধন শক্ত হওয়ার জন্য টিম্বার হিচ ব্যবহার করা হয়।</a:t>
            </a:r>
            <a:endParaRPr lang="en-GB" sz="2400" dirty="0">
              <a:solidFill>
                <a:schemeClr val="accent6">
                  <a:lumMod val="75000"/>
                </a:schemeClr>
              </a:solidFill>
              <a:latin typeface="NikoshBAN" pitchFamily="2" charset="0"/>
              <a:cs typeface="NikoshBAN" pitchFamily="2" charset="0"/>
            </a:endParaRPr>
          </a:p>
        </p:txBody>
      </p:sp>
      <p:sp>
        <p:nvSpPr>
          <p:cNvPr id="11" name="TextBox 10"/>
          <p:cNvSpPr txBox="1"/>
          <p:nvPr/>
        </p:nvSpPr>
        <p:spPr>
          <a:xfrm>
            <a:off x="304800" y="228600"/>
            <a:ext cx="4267200" cy="646331"/>
          </a:xfrm>
          <a:prstGeom prst="rect">
            <a:avLst/>
          </a:prstGeom>
          <a:noFill/>
        </p:spPr>
        <p:txBody>
          <a:bodyPr wrap="square" rtlCol="0">
            <a:spAutoFit/>
          </a:bodyPr>
          <a:lstStyle/>
          <a:p>
            <a:pPr>
              <a:buFont typeface="Wingdings" pitchFamily="2" charset="2"/>
              <a:buChar char="v"/>
            </a:pPr>
            <a:r>
              <a:rPr lang="bn-IN" sz="3600" b="1" dirty="0" smtClean="0">
                <a:latin typeface="NikoshBAN" pitchFamily="2" charset="0"/>
                <a:cs typeface="NikoshBAN" pitchFamily="2" charset="0"/>
              </a:rPr>
              <a:t> চেষ্টা করি</a:t>
            </a:r>
            <a:endParaRPr lang="en-GB" sz="3600" b="1" dirty="0">
              <a:latin typeface="NikoshBAN" pitchFamily="2" charset="0"/>
              <a:cs typeface="NikoshBAN" pitchFamily="2" charset="0"/>
            </a:endParaRPr>
          </a:p>
        </p:txBody>
      </p:sp>
      <p:sp>
        <p:nvSpPr>
          <p:cNvPr id="12" name="Footer Placeholder 11"/>
          <p:cNvSpPr>
            <a:spLocks noGrp="1"/>
          </p:cNvSpPr>
          <p:nvPr>
            <p:ph type="ftr" sz="quarter" idx="11"/>
          </p:nvPr>
        </p:nvSpPr>
        <p:spPr/>
        <p:txBody>
          <a:bodyPr/>
          <a:lstStyle/>
          <a:p>
            <a:r>
              <a:rPr lang="en-US" smtClean="0"/>
              <a:t>Md Abdul Malik_hm@Siramishi GPS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NikoshBAN" pitchFamily="2" charset="0"/>
            <a:cs typeface="NikoshBAN"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1560</Words>
  <Application>Microsoft Office PowerPoint</Application>
  <PresentationFormat>On-screen Show (4:3)</PresentationFormat>
  <Paragraphs>168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SIRAMISHI GPS</dc:creator>
  <cp:lastModifiedBy>SIRAMISHI GPS</cp:lastModifiedBy>
  <cp:revision>47</cp:revision>
  <dcterms:created xsi:type="dcterms:W3CDTF">2006-08-16T00:00:00Z</dcterms:created>
  <dcterms:modified xsi:type="dcterms:W3CDTF">2017-10-02T14:44:15Z</dcterms:modified>
</cp:coreProperties>
</file>